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27" r:id="rId2"/>
    <p:sldId id="407" r:id="rId3"/>
    <p:sldId id="408" r:id="rId4"/>
    <p:sldId id="427" r:id="rId5"/>
    <p:sldId id="428" r:id="rId6"/>
    <p:sldId id="426" r:id="rId7"/>
    <p:sldId id="436" r:id="rId8"/>
    <p:sldId id="437" r:id="rId9"/>
    <p:sldId id="431" r:id="rId10"/>
    <p:sldId id="433" r:id="rId11"/>
    <p:sldId id="434" r:id="rId12"/>
    <p:sldId id="435" r:id="rId13"/>
    <p:sldId id="438" r:id="rId14"/>
    <p:sldId id="340" r:id="rId15"/>
  </p:sldIdLst>
  <p:sldSz cx="16276638" cy="9144000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CBADD"/>
    <a:srgbClr val="FF7C80"/>
    <a:srgbClr val="FF0066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233356-9E60-47FC-954E-1FE8F2245D9D}" v="271" dt="2022-07-02T16:01:26.0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>
      <p:cViewPr varScale="1">
        <p:scale>
          <a:sx n="53" d="100"/>
          <a:sy n="53" d="100"/>
        </p:scale>
        <p:origin x="588" y="72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B5B8007-F28A-4C3E-A48D-DDE012D8153F}" type="slidenum">
              <a:rPr lang="en-US" altLang="en-US" sz="1200">
                <a:cs typeface="Arial" charset="0"/>
              </a:rPr>
              <a:pPr algn="r" eaLnBrk="1" hangingPunct="1"/>
              <a:t>14</a:t>
            </a:fld>
            <a:endParaRPr lang="en-US" altLang="en-US" sz="1200">
              <a:cs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85800"/>
            <a:ext cx="610235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Khoi%20dong/cau%201.pptx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Khoi%20dong/cau%204.pptx" TargetMode="External"/><Relationship Id="rId5" Type="http://schemas.openxmlformats.org/officeDocument/2006/relationships/hyperlink" Target="Khoi%20dong/cau%202.pptx" TargetMode="External"/><Relationship Id="rId4" Type="http://schemas.openxmlformats.org/officeDocument/2006/relationships/hyperlink" Target="Khoi%20dong/cau%203.ppt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7" y="4480803"/>
            <a:ext cx="3110246" cy="360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3185318" y="1758927"/>
            <a:ext cx="9982201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TẬP NẤU ĂN 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375761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37386" y="198474"/>
            <a:ext cx="2964219" cy="38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149946" y="315370"/>
            <a:ext cx="2974925" cy="3557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BƯỚM 5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2449382" y="1277837"/>
            <a:ext cx="2138112" cy="238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animal-14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3047144" y="4829552"/>
            <a:ext cx="1817419" cy="13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519" y="4405206"/>
            <a:ext cx="5325345" cy="379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406914" y="1953419"/>
            <a:ext cx="6781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Ôn chữ viết hoa.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36185" y="2706057"/>
            <a:ext cx="4759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B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i="1" dirty="0" err="1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</a:t>
            </a:r>
            <a:endParaRPr lang="en-US" sz="3600" b="1" dirty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0" name="Text Box 14">
            <a:extLst>
              <a:ext uri="{FF2B5EF4-FFF2-40B4-BE49-F238E27FC236}">
                <a16:creationId xmlns:a16="http://schemas.microsoft.com/office/drawing/2014/main" id="{716D574F-E9C2-4809-991B-93FC4B01D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6120" y="1419866"/>
            <a:ext cx="4120236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NẤU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ĂN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" name="Hướng dẫn viết chữ B hoa">
            <a:hlinkClick r:id="" action="ppaction://media"/>
            <a:extLst>
              <a:ext uri="{FF2B5EF4-FFF2-40B4-BE49-F238E27FC236}">
                <a16:creationId xmlns:a16="http://schemas.microsoft.com/office/drawing/2014/main" id="{0FDAAEC4-CB70-809A-6C4B-E2970D6900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99250" y="3967553"/>
            <a:ext cx="5366017" cy="2852759"/>
          </a:xfrm>
          <a:prstGeom prst="rect">
            <a:avLst/>
          </a:prstGeom>
        </p:spPr>
      </p:pic>
      <p:pic>
        <p:nvPicPr>
          <p:cNvPr id="8" name="Hướng dẫn viết chữ C hoa">
            <a:hlinkClick r:id="" action="ppaction://media"/>
            <a:extLst>
              <a:ext uri="{FF2B5EF4-FFF2-40B4-BE49-F238E27FC236}">
                <a16:creationId xmlns:a16="http://schemas.microsoft.com/office/drawing/2014/main" id="{BE4E2731-6023-9BAE-8F5C-76BDF8D5584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59504" y="3960810"/>
            <a:ext cx="5134902" cy="285275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2378AE2-98BD-46EC-804D-8FC6DE13CF9A}"/>
              </a:ext>
            </a:extLst>
          </p:cNvPr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18E8540-B64A-4749-9255-1AD67DC644F9}"/>
                </a:ext>
              </a:extLst>
            </p:cNvPr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5D9CB3-9A03-45DE-9189-CFB1F19F59AC}"/>
                </a:ext>
              </a:extLst>
            </p:cNvPr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280586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0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ẫu giấy luyện viết chữ đẹp - Mẫu giấy 4 ô ly, 5 ô ly, kẻ ngang, ô ly to, ô  ly nhỏ, ô ly nghiêng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77"/>
          <a:stretch/>
        </p:blipFill>
        <p:spPr bwMode="auto">
          <a:xfrm>
            <a:off x="1330714" y="3541931"/>
            <a:ext cx="13182600" cy="52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06914" y="1953419"/>
            <a:ext cx="47447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Viết câu ứng dụng.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06914" y="2743200"/>
            <a:ext cx="3390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368584" y="4031159"/>
            <a:ext cx="33909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Cao </a:t>
            </a:r>
            <a:r>
              <a:rPr lang="en-US" sz="440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Bằng</a:t>
            </a:r>
            <a:endParaRPr lang="en-US" sz="4400" b="1" dirty="0">
              <a:solidFill>
                <a:srgbClr val="0000CC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22" name="Text Box 14">
            <a:extLst>
              <a:ext uri="{FF2B5EF4-FFF2-40B4-BE49-F238E27FC236}">
                <a16:creationId xmlns:a16="http://schemas.microsoft.com/office/drawing/2014/main" id="{17EA089E-92C2-A4A6-B67A-B7030A33F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1683" y="1066800"/>
            <a:ext cx="4120236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NẤU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ĂN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DD3F72F-41BF-4305-B327-63912F886E7E}"/>
              </a:ext>
            </a:extLst>
          </p:cNvPr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893A2D-60F9-482A-87B1-7E0DE155D6FB}"/>
                </a:ext>
              </a:extLst>
            </p:cNvPr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062A24-53D8-4FFC-8AF1-32F33466DE3C}"/>
                </a:ext>
              </a:extLst>
            </p:cNvPr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6936384"/>
      </p:ext>
    </p:extLst>
  </p:cSld>
  <p:clrMapOvr>
    <a:masterClrMapping/>
  </p:clrMapOvr>
  <p:transition spd="slow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ẫu giấy luyện viết chữ đẹp - Mẫu giấy 4 ô ly, 5 ô ly, kẻ ngang, ô ly to, ô  ly nhỏ, ô ly nghiêng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77"/>
          <a:stretch/>
        </p:blipFill>
        <p:spPr bwMode="auto">
          <a:xfrm>
            <a:off x="1661320" y="3513959"/>
            <a:ext cx="13182600" cy="52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06914" y="1953419"/>
            <a:ext cx="4668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Viết câu ứng dụng.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06913" y="2895600"/>
            <a:ext cx="6121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49669" y="4690999"/>
            <a:ext cx="11915176" cy="1791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200"/>
              </a:spcBef>
            </a:pP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Cảnh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350" b="1" dirty="0" err="1">
                <a:solidFill>
                  <a:srgbClr val="0000CC"/>
                </a:solidFill>
                <a:latin typeface="HP001 4 hang 1 ô ly" panose="020B0603050302020204" pitchFamily="34" charset="0"/>
                <a:cs typeface="Times New Roman" pitchFamily="18" charset="0"/>
              </a:rPr>
              <a:t>r</a:t>
            </a: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ừng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Việt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Bắc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thật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hay </a:t>
            </a:r>
          </a:p>
          <a:p>
            <a:pPr algn="ctr">
              <a:lnSpc>
                <a:spcPct val="125000"/>
              </a:lnSpc>
              <a:spcBef>
                <a:spcPts val="200"/>
              </a:spcBef>
            </a:pP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Vượn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hót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chim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kêu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suốt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cả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4350" b="1" dirty="0" err="1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Text Box 14">
            <a:extLst>
              <a:ext uri="{FF2B5EF4-FFF2-40B4-BE49-F238E27FC236}">
                <a16:creationId xmlns:a16="http://schemas.microsoft.com/office/drawing/2014/main" id="{504ED107-2419-AB1D-A3CF-141C0322E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483" y="1066800"/>
            <a:ext cx="4120236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NẤU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ĂN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38DC6C-F9DB-4393-8382-E0221F979BA9}"/>
              </a:ext>
            </a:extLst>
          </p:cNvPr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CBFF2E-9C82-4137-B931-147979C02A10}"/>
                </a:ext>
              </a:extLst>
            </p:cNvPr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BF1167-4064-463E-850E-CD0F205835A4}"/>
                </a:ext>
              </a:extLst>
            </p:cNvPr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0289125"/>
      </p:ext>
    </p:extLst>
  </p:cSld>
  <p:clrMapOvr>
    <a:masterClrMapping/>
  </p:clrMapOvr>
  <p:transition spd="slow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832" y="152400"/>
            <a:ext cx="14648974" cy="7924800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None/>
            </a:pPr>
            <a:endParaRPr lang="en-US" dirty="0">
              <a:latin typeface="HP001 4 hang 1 ô ly" pitchFamily="34" charset="0"/>
            </a:endParaRPr>
          </a:p>
          <a:p>
            <a:pPr marL="457200" indent="-457200">
              <a:spcBef>
                <a:spcPts val="0"/>
              </a:spcBef>
              <a:buNone/>
            </a:pPr>
            <a:r>
              <a:rPr lang="en-US" dirty="0">
                <a:latin typeface="HP001 4 hang 1 ô ly" pitchFamily="34" charset="0"/>
              </a:rPr>
              <a:t>B</a:t>
            </a:r>
          </a:p>
          <a:p>
            <a:pPr marL="457200" indent="-457200">
              <a:spcBef>
                <a:spcPts val="0"/>
              </a:spcBef>
              <a:buNone/>
            </a:pPr>
            <a:endParaRPr lang="en-US" dirty="0">
              <a:latin typeface="HP001 4 hang 1 ô ly" pitchFamily="34" charset="0"/>
            </a:endParaRPr>
          </a:p>
          <a:p>
            <a:pPr marL="457200" indent="-457200">
              <a:spcBef>
                <a:spcPts val="0"/>
              </a:spcBef>
              <a:buNone/>
            </a:pPr>
            <a:r>
              <a:rPr lang="en-US" dirty="0">
                <a:latin typeface="HP001 4 hang 1 ô ly" pitchFamily="34" charset="0"/>
              </a:rPr>
              <a:t>C</a:t>
            </a:r>
          </a:p>
          <a:p>
            <a:pPr marL="457200" indent="-457200">
              <a:spcBef>
                <a:spcPts val="0"/>
              </a:spcBef>
              <a:buNone/>
            </a:pPr>
            <a:endParaRPr lang="en-US" dirty="0">
              <a:latin typeface="HP001 4 hang 1 ô ly" pitchFamily="34" charset="0"/>
            </a:endParaRPr>
          </a:p>
          <a:p>
            <a:pPr marL="457200" indent="-457200">
              <a:spcBef>
                <a:spcPts val="0"/>
              </a:spcBef>
              <a:buNone/>
            </a:pPr>
            <a:r>
              <a:rPr lang="en-US" dirty="0">
                <a:latin typeface="HP001 4 hang 1 ô ly" pitchFamily="34" charset="0"/>
              </a:rPr>
              <a:t>Cao </a:t>
            </a:r>
            <a:r>
              <a:rPr lang="en-US" dirty="0" err="1">
                <a:latin typeface="HP001 4 hang 1 ô ly" pitchFamily="34" charset="0"/>
              </a:rPr>
              <a:t>Bằng</a:t>
            </a:r>
            <a:endParaRPr lang="en-US" dirty="0">
              <a:latin typeface="HP001 4 hang 1 ô ly" pitchFamily="34" charset="0"/>
            </a:endParaRPr>
          </a:p>
          <a:p>
            <a:pPr marL="457200" indent="-457200">
              <a:spcBef>
                <a:spcPts val="0"/>
              </a:spcBef>
              <a:buNone/>
            </a:pPr>
            <a:endParaRPr lang="en-US" dirty="0">
              <a:latin typeface="HP001 4 hang 1 ô ly" pitchFamily="34" charset="0"/>
            </a:endParaRPr>
          </a:p>
          <a:p>
            <a:pPr marL="457200" indent="-457200" algn="ctr">
              <a:spcBef>
                <a:spcPts val="0"/>
              </a:spcBef>
              <a:buNone/>
            </a:pPr>
            <a:r>
              <a:rPr lang="en-US" dirty="0" err="1">
                <a:latin typeface="HP001 4 hang 1 ô ly" pitchFamily="34" charset="0"/>
              </a:rPr>
              <a:t>Cảnh</a:t>
            </a:r>
            <a:r>
              <a:rPr lang="en-US" dirty="0">
                <a:latin typeface="HP001 4 hang 1 ô ly" pitchFamily="34" charset="0"/>
              </a:rPr>
              <a:t> </a:t>
            </a:r>
            <a:r>
              <a:rPr lang="en-US" dirty="0" err="1">
                <a:latin typeface="HP001 4 hang 1 ô ly" pitchFamily="34" charset="0"/>
              </a:rPr>
              <a:t>rừng</a:t>
            </a:r>
            <a:r>
              <a:rPr lang="en-US" dirty="0">
                <a:latin typeface="HP001 4 hang 1 ô ly" pitchFamily="34" charset="0"/>
              </a:rPr>
              <a:t> </a:t>
            </a:r>
            <a:r>
              <a:rPr lang="en-US" dirty="0" err="1">
                <a:latin typeface="HP001 4 hang 1 ô ly" pitchFamily="34" charset="0"/>
              </a:rPr>
              <a:t>Việt</a:t>
            </a:r>
            <a:r>
              <a:rPr lang="en-US" dirty="0">
                <a:latin typeface="HP001 4 hang 1 ô ly" pitchFamily="34" charset="0"/>
              </a:rPr>
              <a:t> </a:t>
            </a:r>
            <a:r>
              <a:rPr lang="en-US" dirty="0" err="1">
                <a:latin typeface="HP001 4 hang 1 ô ly" pitchFamily="34" charset="0"/>
              </a:rPr>
              <a:t>Bắc</a:t>
            </a:r>
            <a:r>
              <a:rPr lang="en-US" dirty="0">
                <a:latin typeface="HP001 4 hang 1 ô ly" pitchFamily="34" charset="0"/>
              </a:rPr>
              <a:t> </a:t>
            </a:r>
            <a:r>
              <a:rPr lang="en-US" dirty="0" err="1">
                <a:latin typeface="HP001 4 hang 1 ô ly" pitchFamily="34" charset="0"/>
              </a:rPr>
              <a:t>thật</a:t>
            </a:r>
            <a:r>
              <a:rPr lang="en-US" dirty="0">
                <a:latin typeface="HP001 4 hang 1 ô ly" pitchFamily="34" charset="0"/>
              </a:rPr>
              <a:t> </a:t>
            </a:r>
            <a:r>
              <a:rPr lang="en-US" dirty="0" err="1">
                <a:latin typeface="HP001 4 hang 1 ô ly" pitchFamily="34" charset="0"/>
              </a:rPr>
              <a:t>là</a:t>
            </a:r>
            <a:r>
              <a:rPr lang="en-US" dirty="0">
                <a:latin typeface="HP001 4 hang 1 ô ly" pitchFamily="34" charset="0"/>
              </a:rPr>
              <a:t> hay</a:t>
            </a:r>
          </a:p>
          <a:p>
            <a:pPr marL="457200" indent="-457200" algn="ctr">
              <a:spcBef>
                <a:spcPts val="0"/>
              </a:spcBef>
              <a:buNone/>
            </a:pPr>
            <a:r>
              <a:rPr lang="en-US" dirty="0" err="1">
                <a:latin typeface="HP001 4 hang 1 ô ly" pitchFamily="34" charset="0"/>
              </a:rPr>
              <a:t>Vượn</a:t>
            </a:r>
            <a:r>
              <a:rPr lang="en-US" dirty="0">
                <a:latin typeface="HP001 4 hang 1 ô ly" pitchFamily="34" charset="0"/>
              </a:rPr>
              <a:t> </a:t>
            </a:r>
            <a:r>
              <a:rPr lang="en-US" dirty="0" err="1">
                <a:latin typeface="HP001 4 hang 1 ô ly" pitchFamily="34" charset="0"/>
              </a:rPr>
              <a:t>hót</a:t>
            </a:r>
            <a:r>
              <a:rPr lang="en-US" dirty="0">
                <a:latin typeface="HP001 4 hang 1 ô ly" pitchFamily="34" charset="0"/>
              </a:rPr>
              <a:t> </a:t>
            </a:r>
            <a:r>
              <a:rPr lang="en-US" dirty="0" err="1">
                <a:latin typeface="HP001 4 hang 1 ô ly" pitchFamily="34" charset="0"/>
              </a:rPr>
              <a:t>chim</a:t>
            </a:r>
            <a:r>
              <a:rPr lang="en-US" dirty="0">
                <a:latin typeface="HP001 4 hang 1 ô ly" pitchFamily="34" charset="0"/>
              </a:rPr>
              <a:t> </a:t>
            </a:r>
            <a:r>
              <a:rPr lang="en-US" dirty="0" err="1">
                <a:latin typeface="HP001 4 hang 1 ô ly" pitchFamily="34" charset="0"/>
              </a:rPr>
              <a:t>kêu</a:t>
            </a:r>
            <a:r>
              <a:rPr lang="en-US" dirty="0">
                <a:latin typeface="HP001 4 hang 1 ô ly" pitchFamily="34" charset="0"/>
              </a:rPr>
              <a:t> </a:t>
            </a:r>
            <a:r>
              <a:rPr lang="en-US" dirty="0" err="1">
                <a:latin typeface="HP001 4 hang 1 ô ly" pitchFamily="34" charset="0"/>
              </a:rPr>
              <a:t>suốt</a:t>
            </a:r>
            <a:r>
              <a:rPr lang="en-US" dirty="0">
                <a:latin typeface="HP001 4 hang 1 ô ly" pitchFamily="34" charset="0"/>
              </a:rPr>
              <a:t> </a:t>
            </a:r>
            <a:r>
              <a:rPr lang="en-US" dirty="0" err="1">
                <a:latin typeface="HP001 4 hang 1 ô ly" pitchFamily="34" charset="0"/>
              </a:rPr>
              <a:t>cả</a:t>
            </a:r>
            <a:r>
              <a:rPr lang="en-US" dirty="0">
                <a:latin typeface="HP001 4 hang 1 ô ly" pitchFamily="34" charset="0"/>
              </a:rPr>
              <a:t> </a:t>
            </a:r>
            <a:r>
              <a:rPr lang="en-US" dirty="0" err="1">
                <a:latin typeface="HP001 4 hang 1 ô ly" pitchFamily="34" charset="0"/>
              </a:rPr>
              <a:t>ngày</a:t>
            </a:r>
            <a:endParaRPr lang="en-US" dirty="0">
              <a:latin typeface="HP001 4 hang 1 ô ly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849BC9-FC57-4C1A-85E2-5315D720C462}"/>
              </a:ext>
            </a:extLst>
          </p:cNvPr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39C1B6-53B1-4511-B95B-B950D699E11C}"/>
                </a:ext>
              </a:extLst>
            </p:cNvPr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7A9C187-339C-4FAC-A1B1-6B2783D399B1}"/>
                </a:ext>
              </a:extLst>
            </p:cNvPr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96" y="388938"/>
            <a:ext cx="15925801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4328319" y="3657600"/>
            <a:ext cx="7620000" cy="896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CHÀO</a:t>
            </a:r>
            <a:r>
              <a:rPr lang="en-US" sz="5700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vi-VN" sz="5700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CÁC EM</a:t>
            </a:r>
            <a:endParaRPr lang="en-US" sz="5700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36" name="TextBox 35"/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3642519" y="1191266"/>
            <a:ext cx="8832314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>
                <a:solidFill>
                  <a:srgbClr val="0000CC"/>
                </a:solidFill>
                <a:latin typeface="Times New Roman" pitchFamily="18" charset="0"/>
              </a:rPr>
              <a:t>TRÒ CHƠI: EM YÊU BIỂN ĐẢO VIỆT NAM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16"/>
          <a:stretch/>
        </p:blipFill>
        <p:spPr>
          <a:xfrm>
            <a:off x="9738519" y="1740891"/>
            <a:ext cx="6098347" cy="718932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1639182" y="3124200"/>
            <a:ext cx="607051" cy="228600"/>
          </a:xfrm>
          <a:prstGeom prst="roundRect">
            <a:avLst/>
          </a:prstGeom>
          <a:noFill/>
          <a:ln>
            <a:solidFill>
              <a:srgbClr val="FFC9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1895344" y="4267200"/>
            <a:ext cx="607051" cy="3657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2484166" y="5084095"/>
            <a:ext cx="530953" cy="2514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2419555" y="6781800"/>
            <a:ext cx="671662" cy="365760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1352857" y="7513320"/>
            <a:ext cx="671662" cy="365760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10588148" y="7585710"/>
            <a:ext cx="728775" cy="365760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0284777" y="6990080"/>
            <a:ext cx="655319" cy="365760"/>
          </a:xfrm>
          <a:prstGeom prst="roundRect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3243719" y="6324600"/>
            <a:ext cx="1752600" cy="16268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3015119" y="3962400"/>
            <a:ext cx="1219200" cy="1304575"/>
          </a:xfrm>
          <a:prstGeom prst="roundRect">
            <a:avLst/>
          </a:prstGeom>
          <a:noFill/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11519587" y="3390900"/>
            <a:ext cx="607051" cy="342900"/>
          </a:xfrm>
          <a:prstGeom prst="roundRect">
            <a:avLst/>
          </a:prstGeom>
          <a:noFill/>
          <a:ln>
            <a:solidFill>
              <a:srgbClr val="006B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hlinkClick r:id="rId3" action="ppaction://hlinkpres?slideindex=1&amp;slidetitle="/>
          </p:cNvPr>
          <p:cNvSpPr/>
          <p:nvPr/>
        </p:nvSpPr>
        <p:spPr>
          <a:xfrm>
            <a:off x="746919" y="3108960"/>
            <a:ext cx="3276600" cy="1402080"/>
          </a:xfrm>
          <a:prstGeom prst="roundRect">
            <a:avLst/>
          </a:prstGeom>
          <a:solidFill>
            <a:srgbClr val="FCBADD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CC"/>
                </a:solidFill>
              </a:rPr>
              <a:t>Đảo Phú Quý</a:t>
            </a:r>
          </a:p>
        </p:txBody>
      </p:sp>
      <p:sp>
        <p:nvSpPr>
          <p:cNvPr id="22" name="Rounded Rectangle 21">
            <a:hlinkClick r:id="rId4" action="ppaction://hlinkpres?slideindex=1&amp;slidetitle="/>
          </p:cNvPr>
          <p:cNvSpPr/>
          <p:nvPr/>
        </p:nvSpPr>
        <p:spPr>
          <a:xfrm>
            <a:off x="439772" y="5545805"/>
            <a:ext cx="3942129" cy="1402080"/>
          </a:xfrm>
          <a:prstGeom prst="roundRect">
            <a:avLst/>
          </a:prstGeom>
          <a:solidFill>
            <a:srgbClr val="FCBADD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CC"/>
                </a:solidFill>
              </a:rPr>
              <a:t>Đảo Hòn Khoai</a:t>
            </a:r>
          </a:p>
        </p:txBody>
      </p:sp>
      <p:sp>
        <p:nvSpPr>
          <p:cNvPr id="23" name="Rounded Rectangle 22">
            <a:hlinkClick r:id="rId5" action="ppaction://hlinkpres?slideindex=1&amp;slidetitle="/>
          </p:cNvPr>
          <p:cNvSpPr/>
          <p:nvPr/>
        </p:nvSpPr>
        <p:spPr>
          <a:xfrm>
            <a:off x="5547519" y="3108960"/>
            <a:ext cx="3276600" cy="1402080"/>
          </a:xfrm>
          <a:prstGeom prst="roundRect">
            <a:avLst/>
          </a:prstGeom>
          <a:solidFill>
            <a:srgbClr val="FCBADD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CC"/>
                </a:solidFill>
              </a:rPr>
              <a:t>Côn Đảo</a:t>
            </a:r>
          </a:p>
        </p:txBody>
      </p:sp>
      <p:sp>
        <p:nvSpPr>
          <p:cNvPr id="24" name="Rounded Rectangle 23">
            <a:hlinkClick r:id="rId6" action="ppaction://hlinkpres?slideindex=1&amp;slidetitle="/>
          </p:cNvPr>
          <p:cNvSpPr/>
          <p:nvPr/>
        </p:nvSpPr>
        <p:spPr>
          <a:xfrm>
            <a:off x="5242719" y="5562600"/>
            <a:ext cx="3942128" cy="1402080"/>
          </a:xfrm>
          <a:prstGeom prst="roundRect">
            <a:avLst/>
          </a:prstGeom>
          <a:solidFill>
            <a:srgbClr val="FCBADD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CC"/>
                </a:solidFill>
              </a:rPr>
              <a:t>Đảo Phú Quốc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C9DC3A-4F6A-51B2-04F0-8559BDEF6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19" y="1141340"/>
            <a:ext cx="15697200" cy="769786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DD7761A-76CD-4F77-829D-AD927A9BBAAF}"/>
              </a:ext>
            </a:extLst>
          </p:cNvPr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9E6678-6F25-47E1-9786-625D5A3EB262}"/>
                </a:ext>
              </a:extLst>
            </p:cNvPr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02A6FC-3253-419D-8895-13C2957A5481}"/>
                </a:ext>
              </a:extLst>
            </p:cNvPr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5919396" y="1294926"/>
            <a:ext cx="4408933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NẤU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ĂN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63435" y="2828092"/>
            <a:ext cx="13966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Đọc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đọc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508919" y="5242820"/>
            <a:ext cx="13578681" cy="248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đến </a:t>
            </a:r>
            <a:r>
              <a:rPr lang="en-US" sz="36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Đọc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đọc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đến 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08919" y="1981200"/>
            <a:ext cx="4191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Hướng dẫn đọc.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508919" y="4343400"/>
            <a:ext cx="4191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Chia </a:t>
            </a:r>
            <a:r>
              <a:rPr lang="en-US" sz="38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B46ABF-79C0-4F69-A380-C38FB1D4997F}"/>
              </a:ext>
            </a:extLst>
          </p:cNvPr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C630569-BAE4-4890-AE76-2887F612326C}"/>
                </a:ext>
              </a:extLst>
            </p:cNvPr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231EA7E-03B0-4652-B797-3C2BCC54C407}"/>
                </a:ext>
              </a:extLst>
            </p:cNvPr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1920" y="3056395"/>
            <a:ext cx="2743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06914" y="1953419"/>
            <a:ext cx="67818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406914" y="4419600"/>
            <a:ext cx="13894205" cy="165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Cho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5 -7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18919" y="3043993"/>
            <a:ext cx="2895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xay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nhuyễn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138319" y="3025914"/>
            <a:ext cx="205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hỗn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4">
            <a:extLst>
              <a:ext uri="{FF2B5EF4-FFF2-40B4-BE49-F238E27FC236}">
                <a16:creationId xmlns:a16="http://schemas.microsoft.com/office/drawing/2014/main" id="{A54E0F35-3657-4F3E-3D12-DD10B7DBC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9396" y="1294926"/>
            <a:ext cx="4408933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NẤU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ĂN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07D346E-BED3-43B8-834A-14C71337ADBC}"/>
              </a:ext>
            </a:extLst>
          </p:cNvPr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2D40E49-E0F5-4734-BED4-5E9A08DBB86F}"/>
                </a:ext>
              </a:extLst>
            </p:cNvPr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31E284-F3D9-46CA-80AE-A027D94E6C8F}"/>
                </a:ext>
              </a:extLst>
            </p:cNvPr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105715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5776120" y="1266918"/>
            <a:ext cx="4120236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NẤU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ĂN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>
            <a:cxnSpLocks/>
          </p:cNvCxnSpPr>
          <p:nvPr/>
        </p:nvCxnSpPr>
        <p:spPr>
          <a:xfrm>
            <a:off x="5448300" y="2667000"/>
            <a:ext cx="0" cy="586864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718225" y="1891336"/>
            <a:ext cx="2319747" cy="654607"/>
          </a:xfrm>
          <a:prstGeom prst="rect">
            <a:avLst/>
          </a:prstGeom>
          <a:noFill/>
        </p:spPr>
        <p:txBody>
          <a:bodyPr wrap="none" lIns="69156" tIns="34578" rIns="69156" bIns="3457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753147" y="1907107"/>
            <a:ext cx="2791030" cy="654607"/>
          </a:xfrm>
          <a:prstGeom prst="rect">
            <a:avLst/>
          </a:prstGeom>
          <a:noFill/>
        </p:spPr>
        <p:txBody>
          <a:bodyPr wrap="none" lIns="69156" tIns="34578" rIns="69156" bIns="3457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600701" y="2743200"/>
            <a:ext cx="102338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bánh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55705" y="4094237"/>
            <a:ext cx="101452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Những </a:t>
            </a:r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liệu làm món bánh trứng đúc thịt là: trứng gà, thịt nạc vai, dầu ăn, mắm, muối và hành khô.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48300" y="5890825"/>
            <a:ext cx="10233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Khi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582653" y="7191842"/>
            <a:ext cx="10251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Bước </a:t>
            </a:r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là rửa sạch thịt sau đó băm nhỏ, hoặc say nhuyễn.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D13D706-F5F9-2BD7-D410-56653581A446}"/>
              </a:ext>
            </a:extLst>
          </p:cNvPr>
          <p:cNvSpPr/>
          <p:nvPr/>
        </p:nvSpPr>
        <p:spPr>
          <a:xfrm>
            <a:off x="289719" y="2888095"/>
            <a:ext cx="2743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0A79C91-EA33-DF6B-8672-36A76AADB63D}"/>
              </a:ext>
            </a:extLst>
          </p:cNvPr>
          <p:cNvSpPr/>
          <p:nvPr/>
        </p:nvSpPr>
        <p:spPr>
          <a:xfrm>
            <a:off x="261145" y="4387907"/>
            <a:ext cx="5034753" cy="3358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Cho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5 -7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88E2B42-AA57-E489-9387-BB497B595558}"/>
              </a:ext>
            </a:extLst>
          </p:cNvPr>
          <p:cNvSpPr/>
          <p:nvPr/>
        </p:nvSpPr>
        <p:spPr>
          <a:xfrm>
            <a:off x="2804324" y="2906876"/>
            <a:ext cx="259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xay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nhuyễn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D8BC027-F46A-880E-FC7E-0F9DFEBFCE27}"/>
              </a:ext>
            </a:extLst>
          </p:cNvPr>
          <p:cNvSpPr/>
          <p:nvPr/>
        </p:nvSpPr>
        <p:spPr>
          <a:xfrm>
            <a:off x="326073" y="3620363"/>
            <a:ext cx="205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hỗn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FB354A-98C8-4758-B0DE-F77851653340}"/>
              </a:ext>
            </a:extLst>
          </p:cNvPr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DA2AA0E-CA13-4227-99A4-C32AE9D7E5CB}"/>
                </a:ext>
              </a:extLst>
            </p:cNvPr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A1A469-FEAE-4B0C-B821-BE638256DA77}"/>
                </a:ext>
              </a:extLst>
            </p:cNvPr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31061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5776120" y="1266918"/>
            <a:ext cx="4120236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NẤU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ĂN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>
            <a:cxnSpLocks/>
          </p:cNvCxnSpPr>
          <p:nvPr/>
        </p:nvCxnSpPr>
        <p:spPr>
          <a:xfrm>
            <a:off x="5448300" y="2667000"/>
            <a:ext cx="0" cy="586864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718225" y="1891336"/>
            <a:ext cx="2319747" cy="654607"/>
          </a:xfrm>
          <a:prstGeom prst="rect">
            <a:avLst/>
          </a:prstGeom>
          <a:noFill/>
        </p:spPr>
        <p:txBody>
          <a:bodyPr wrap="none" lIns="69156" tIns="34578" rIns="69156" bIns="3457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753147" y="1907107"/>
            <a:ext cx="2791030" cy="654607"/>
          </a:xfrm>
          <a:prstGeom prst="rect">
            <a:avLst/>
          </a:prstGeom>
          <a:noFill/>
        </p:spPr>
        <p:txBody>
          <a:bodyPr wrap="none" lIns="69156" tIns="34578" rIns="69156" bIns="3457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585619" y="2611181"/>
            <a:ext cx="102338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đó?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55705" y="3760705"/>
            <a:ext cx="101452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Tranh này miêu tả công việc ở bước 2, cụ thể là đập trứng vào bát, cho thịt xay, hành khô, mắm muối đánh đều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99112" y="5394373"/>
            <a:ext cx="10233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2CA4F-54FB-CD4A-7A4E-1A58F99FBDD2}"/>
              </a:ext>
            </a:extLst>
          </p:cNvPr>
          <p:cNvSpPr txBox="1"/>
          <p:nvPr/>
        </p:nvSpPr>
        <p:spPr>
          <a:xfrm>
            <a:off x="9402476" y="6781800"/>
            <a:ext cx="6584443" cy="6155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Cho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DCE42C-D6CA-85A7-5C0B-E9DF0B504C4F}"/>
              </a:ext>
            </a:extLst>
          </p:cNvPr>
          <p:cNvSpPr txBox="1"/>
          <p:nvPr/>
        </p:nvSpPr>
        <p:spPr>
          <a:xfrm>
            <a:off x="5599112" y="7730959"/>
            <a:ext cx="5714995" cy="11387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Cho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50648E-0573-1E56-FF9D-B1B42FA86C9E}"/>
              </a:ext>
            </a:extLst>
          </p:cNvPr>
          <p:cNvSpPr txBox="1"/>
          <p:nvPr/>
        </p:nvSpPr>
        <p:spPr>
          <a:xfrm>
            <a:off x="11469694" y="7730958"/>
            <a:ext cx="4441025" cy="11387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Lật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1258C5-6708-2063-AC81-D8E6BC8693D4}"/>
              </a:ext>
            </a:extLst>
          </p:cNvPr>
          <p:cNvSpPr txBox="1"/>
          <p:nvPr/>
        </p:nvSpPr>
        <p:spPr>
          <a:xfrm>
            <a:off x="5695997" y="6781800"/>
            <a:ext cx="2817122" cy="6155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dirty="0"/>
              <a:t>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D13D706-F5F9-2BD7-D410-56653581A446}"/>
              </a:ext>
            </a:extLst>
          </p:cNvPr>
          <p:cNvSpPr/>
          <p:nvPr/>
        </p:nvSpPr>
        <p:spPr>
          <a:xfrm>
            <a:off x="289719" y="2888095"/>
            <a:ext cx="2743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0A79C91-EA33-DF6B-8672-36A76AADB63D}"/>
              </a:ext>
            </a:extLst>
          </p:cNvPr>
          <p:cNvSpPr/>
          <p:nvPr/>
        </p:nvSpPr>
        <p:spPr>
          <a:xfrm>
            <a:off x="261145" y="4387907"/>
            <a:ext cx="5034753" cy="3358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Cho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5 -7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88E2B42-AA57-E489-9387-BB497B595558}"/>
              </a:ext>
            </a:extLst>
          </p:cNvPr>
          <p:cNvSpPr/>
          <p:nvPr/>
        </p:nvSpPr>
        <p:spPr>
          <a:xfrm>
            <a:off x="2857502" y="2906876"/>
            <a:ext cx="25376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xay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nhuyễn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D8BC027-F46A-880E-FC7E-0F9DFEBFCE27}"/>
              </a:ext>
            </a:extLst>
          </p:cNvPr>
          <p:cNvSpPr/>
          <p:nvPr/>
        </p:nvSpPr>
        <p:spPr>
          <a:xfrm>
            <a:off x="326073" y="3620363"/>
            <a:ext cx="205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hỗn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AC4C6EF-7204-4B8F-B947-9947FD47651A}"/>
              </a:ext>
            </a:extLst>
          </p:cNvPr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ABB86CB-E2E5-4886-BE71-ED172DFE3E80}"/>
                </a:ext>
              </a:extLst>
            </p:cNvPr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D2530C0-B847-443F-8EEC-2109C5F7B2F1}"/>
                </a:ext>
              </a:extLst>
            </p:cNvPr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360006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  <p:bldP spid="13" grpId="0"/>
      <p:bldP spid="10" grpId="0" animBg="1"/>
      <p:bldP spid="11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5776120" y="1266918"/>
            <a:ext cx="4120236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NẤU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ĂN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>
            <a:cxnSpLocks/>
          </p:cNvCxnSpPr>
          <p:nvPr/>
        </p:nvCxnSpPr>
        <p:spPr>
          <a:xfrm>
            <a:off x="5448300" y="2667000"/>
            <a:ext cx="0" cy="5868646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718225" y="1891336"/>
            <a:ext cx="2319747" cy="654607"/>
          </a:xfrm>
          <a:prstGeom prst="rect">
            <a:avLst/>
          </a:prstGeom>
          <a:noFill/>
        </p:spPr>
        <p:txBody>
          <a:bodyPr wrap="none" lIns="69156" tIns="34578" rIns="69156" bIns="3457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753147" y="1907107"/>
            <a:ext cx="2791030" cy="654607"/>
          </a:xfrm>
          <a:prstGeom prst="rect">
            <a:avLst/>
          </a:prstGeom>
          <a:noFill/>
        </p:spPr>
        <p:txBody>
          <a:bodyPr wrap="none" lIns="69156" tIns="34578" rIns="69156" bIns="3457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585619" y="2533471"/>
            <a:ext cx="102338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đó?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55705" y="3655874"/>
            <a:ext cx="101452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Tranh này miêu tả công việc ở bước 2, cụ thể là đập trứng vào bát, cho thịt xay, hành khô, mắm muối đánh đều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99112" y="5334000"/>
            <a:ext cx="10233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2CA4F-54FB-CD4A-7A4E-1A58F99FBDD2}"/>
              </a:ext>
            </a:extLst>
          </p:cNvPr>
          <p:cNvSpPr txBox="1"/>
          <p:nvPr/>
        </p:nvSpPr>
        <p:spPr>
          <a:xfrm>
            <a:off x="5547519" y="6553200"/>
            <a:ext cx="4745829" cy="11387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Cho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DCE42C-D6CA-85A7-5C0B-E9DF0B504C4F}"/>
              </a:ext>
            </a:extLst>
          </p:cNvPr>
          <p:cNvSpPr txBox="1"/>
          <p:nvPr/>
        </p:nvSpPr>
        <p:spPr>
          <a:xfrm>
            <a:off x="10500519" y="6553200"/>
            <a:ext cx="5776119" cy="11387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Cho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50648E-0573-1E56-FF9D-B1B42FA86C9E}"/>
              </a:ext>
            </a:extLst>
          </p:cNvPr>
          <p:cNvSpPr txBox="1"/>
          <p:nvPr/>
        </p:nvSpPr>
        <p:spPr>
          <a:xfrm>
            <a:off x="5678485" y="7852827"/>
            <a:ext cx="4441025" cy="11387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Lật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rán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1258C5-6708-2063-AC81-D8E6BC8693D4}"/>
              </a:ext>
            </a:extLst>
          </p:cNvPr>
          <p:cNvSpPr txBox="1"/>
          <p:nvPr/>
        </p:nvSpPr>
        <p:spPr>
          <a:xfrm>
            <a:off x="10715615" y="8077200"/>
            <a:ext cx="3442504" cy="6155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r>
              <a:rPr lang="en-US" dirty="0"/>
              <a:t>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D13D706-F5F9-2BD7-D410-56653581A446}"/>
              </a:ext>
            </a:extLst>
          </p:cNvPr>
          <p:cNvSpPr/>
          <p:nvPr/>
        </p:nvSpPr>
        <p:spPr>
          <a:xfrm>
            <a:off x="289719" y="2888095"/>
            <a:ext cx="2743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0A79C91-EA33-DF6B-8672-36A76AADB63D}"/>
              </a:ext>
            </a:extLst>
          </p:cNvPr>
          <p:cNvSpPr/>
          <p:nvPr/>
        </p:nvSpPr>
        <p:spPr>
          <a:xfrm>
            <a:off x="261145" y="4387907"/>
            <a:ext cx="5034753" cy="3358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Cho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5 -7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88E2B42-AA57-E489-9387-BB497B595558}"/>
              </a:ext>
            </a:extLst>
          </p:cNvPr>
          <p:cNvSpPr/>
          <p:nvPr/>
        </p:nvSpPr>
        <p:spPr>
          <a:xfrm>
            <a:off x="2857502" y="2906876"/>
            <a:ext cx="25376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xay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nhuyễn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D8BC027-F46A-880E-FC7E-0F9DFEBFCE27}"/>
              </a:ext>
            </a:extLst>
          </p:cNvPr>
          <p:cNvSpPr/>
          <p:nvPr/>
        </p:nvSpPr>
        <p:spPr>
          <a:xfrm>
            <a:off x="326073" y="3620363"/>
            <a:ext cx="205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hỗn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6F4D6DB-F173-4058-BE21-910A9527C986}"/>
              </a:ext>
            </a:extLst>
          </p:cNvPr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D7A8C39-0376-4FF0-BC2A-547FB7EAF0AA}"/>
                </a:ext>
              </a:extLst>
            </p:cNvPr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46794B-C08B-4EC5-80BF-25C83E9C08A8}"/>
                </a:ext>
              </a:extLst>
            </p:cNvPr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5259019"/>
      </p:ext>
    </p:extLst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/>
          <p:cNvCxnSpPr/>
          <p:nvPr/>
        </p:nvCxnSpPr>
        <p:spPr>
          <a:xfrm>
            <a:off x="5448300" y="2667000"/>
            <a:ext cx="0" cy="50292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718225" y="1891336"/>
            <a:ext cx="2319747" cy="654607"/>
          </a:xfrm>
          <a:prstGeom prst="rect">
            <a:avLst/>
          </a:prstGeom>
          <a:noFill/>
        </p:spPr>
        <p:txBody>
          <a:bodyPr wrap="none" lIns="69156" tIns="34578" rIns="69156" bIns="3457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 đọc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753147" y="1907107"/>
            <a:ext cx="2791030" cy="654607"/>
          </a:xfrm>
          <a:prstGeom prst="rect">
            <a:avLst/>
          </a:prstGeom>
          <a:noFill/>
        </p:spPr>
        <p:txBody>
          <a:bodyPr wrap="none" lIns="69156" tIns="34578" rIns="69156" bIns="3457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 hiểu bài</a:t>
            </a: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8750766" y="2967726"/>
            <a:ext cx="41389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 DUNG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944904" y="3592267"/>
            <a:ext cx="9525001" cy="4503736"/>
            <a:chOff x="5944904" y="3592267"/>
            <a:chExt cx="9525001" cy="4503736"/>
          </a:xfrm>
        </p:grpSpPr>
        <p:pic>
          <p:nvPicPr>
            <p:cNvPr id="2054" name="Picture 6" descr="Khung viền đẹp - Mẫu khung viền bìa Giáo án, Báo cáo, Luận vă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8455537" y="1081634"/>
              <a:ext cx="4503736" cy="9525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 33"/>
            <p:cNvSpPr/>
            <p:nvPr/>
          </p:nvSpPr>
          <p:spPr>
            <a:xfrm>
              <a:off x="6807001" y="4495800"/>
              <a:ext cx="8026489" cy="2243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nl-NL" sz="40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Bạn nhỏ kể lại việc mình học nấu ăn trong hè và giới thiệu công thức một món ăn - món trứng đúc thịt.</a:t>
              </a:r>
              <a:endPara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3" name="Text Box 14">
            <a:extLst>
              <a:ext uri="{FF2B5EF4-FFF2-40B4-BE49-F238E27FC236}">
                <a16:creationId xmlns:a16="http://schemas.microsoft.com/office/drawing/2014/main" id="{8394E805-9380-3E04-A95F-479C70F52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6120" y="1343666"/>
            <a:ext cx="4120236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NẤU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ĂN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D13D706-F5F9-2BD7-D410-56653581A446}"/>
              </a:ext>
            </a:extLst>
          </p:cNvPr>
          <p:cNvSpPr/>
          <p:nvPr/>
        </p:nvSpPr>
        <p:spPr>
          <a:xfrm>
            <a:off x="289719" y="2888095"/>
            <a:ext cx="2743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0A79C91-EA33-DF6B-8672-36A76AADB63D}"/>
              </a:ext>
            </a:extLst>
          </p:cNvPr>
          <p:cNvSpPr/>
          <p:nvPr/>
        </p:nvSpPr>
        <p:spPr>
          <a:xfrm>
            <a:off x="261145" y="4387907"/>
            <a:ext cx="5034753" cy="3358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Cho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5 -7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88E2B42-AA57-E489-9387-BB497B595558}"/>
              </a:ext>
            </a:extLst>
          </p:cNvPr>
          <p:cNvSpPr/>
          <p:nvPr/>
        </p:nvSpPr>
        <p:spPr>
          <a:xfrm>
            <a:off x="2857502" y="2906876"/>
            <a:ext cx="25376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xay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nhuyễn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D8BC027-F46A-880E-FC7E-0F9DFEBFCE27}"/>
              </a:ext>
            </a:extLst>
          </p:cNvPr>
          <p:cNvSpPr/>
          <p:nvPr/>
        </p:nvSpPr>
        <p:spPr>
          <a:xfrm>
            <a:off x="326073" y="3620363"/>
            <a:ext cx="205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hỗn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09941B1-BC79-4188-8393-94D27C0DB0FB}"/>
              </a:ext>
            </a:extLst>
          </p:cNvPr>
          <p:cNvGrpSpPr/>
          <p:nvPr/>
        </p:nvGrpSpPr>
        <p:grpSpPr>
          <a:xfrm>
            <a:off x="5338987" y="-76200"/>
            <a:ext cx="5771132" cy="1193545"/>
            <a:chOff x="4539228" y="134332"/>
            <a:chExt cx="5673755" cy="119354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888F7CF-930F-481F-A172-ECEB162CC656}"/>
                </a:ext>
              </a:extLst>
            </p:cNvPr>
            <p:cNvSpPr txBox="1"/>
            <p:nvPr/>
          </p:nvSpPr>
          <p:spPr>
            <a:xfrm>
              <a:off x="4539228" y="134332"/>
              <a:ext cx="56737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t</a:t>
              </a:r>
              <a:r>
                <a:rPr lang="vi-VN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ư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ngày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25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tháng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9 </a:t>
              </a:r>
              <a:r>
                <a:rPr lang="en-US" sz="320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năm</a:t>
              </a:r>
              <a:r>
                <a:rPr lang="en-US" sz="320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2024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5E53C8D-722D-4DF0-B829-1C8D86E30552}"/>
                </a:ext>
              </a:extLst>
            </p:cNvPr>
            <p:cNvSpPr txBox="1"/>
            <p:nvPr/>
          </p:nvSpPr>
          <p:spPr>
            <a:xfrm>
              <a:off x="6017784" y="743102"/>
              <a:ext cx="25649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TIẾNG VIỆT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61233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47787239,C:\Users\Tailieu\Documents\Bai giang duong truong son_pptx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10705</TotalTime>
  <Words>807</Words>
  <Application>Microsoft Office PowerPoint</Application>
  <PresentationFormat>Custom</PresentationFormat>
  <Paragraphs>116</Paragraphs>
  <Slides>14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HP001 4 hàng</vt:lpstr>
      <vt:lpstr>HP001 4 hang 1 ô ly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1005</cp:revision>
  <dcterms:created xsi:type="dcterms:W3CDTF">2008-09-09T22:52:10Z</dcterms:created>
  <dcterms:modified xsi:type="dcterms:W3CDTF">2024-09-25T01:23:07Z</dcterms:modified>
</cp:coreProperties>
</file>