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4"/>
  </p:notesMasterIdLst>
  <p:sldIdLst>
    <p:sldId id="2959" r:id="rId2"/>
    <p:sldId id="3073" r:id="rId3"/>
    <p:sldId id="3149" r:id="rId4"/>
    <p:sldId id="3074" r:id="rId5"/>
    <p:sldId id="3035" r:id="rId6"/>
    <p:sldId id="3150" r:id="rId7"/>
    <p:sldId id="3151" r:id="rId8"/>
    <p:sldId id="3126" r:id="rId9"/>
    <p:sldId id="3153" r:id="rId10"/>
    <p:sldId id="3152" r:id="rId11"/>
    <p:sldId id="3127" r:id="rId12"/>
    <p:sldId id="28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98D7"/>
    <a:srgbClr val="FF3399"/>
    <a:srgbClr val="FFFFFF"/>
    <a:srgbClr val="0000FF"/>
    <a:srgbClr val="3DC3EC"/>
    <a:srgbClr val="F3E8CC"/>
    <a:srgbClr val="F03C69"/>
    <a:srgbClr val="000099"/>
    <a:srgbClr val="FDF2D1"/>
    <a:srgbClr val="C7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1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1363-4EE3-49AE-BA04-164DB83892F6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E19-C2A7-4FE4-8BEE-17463F03FF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7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566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8228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26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39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4762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6F90AF-9A90-41BB-AEC9-06DC6A344D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5942" y="271155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9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>
            <a:extLst>
              <a:ext uri="{FF2B5EF4-FFF2-40B4-BE49-F238E27FC236}">
                <a16:creationId xmlns:a16="http://schemas.microsoft.com/office/drawing/2014/main" id="{56ADBEA9-4753-4216-B9C7-0BC18E10E9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12" y="0"/>
            <a:ext cx="12222112" cy="6874938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886C449E-54D0-4036-A6FC-F78B85EBA9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30112" y="5067014"/>
            <a:ext cx="1673053" cy="1807924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id="{A2344DCD-4835-48C5-AF8F-BE9F9742C1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0112" y="-1"/>
            <a:ext cx="12222112" cy="2939742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id="{9D304ACA-2F41-447E-83BB-1A6BD5FABA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23" y="441177"/>
            <a:ext cx="3674789" cy="121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3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9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53" r:id="rId2"/>
    <p:sldLayoutId id="2147483774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9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7.png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0AE030E9-A166-45CC-B296-E2C0C2E9EB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187" y="3938047"/>
            <a:ext cx="12658374" cy="2919953"/>
          </a:xfrm>
          <a:prstGeom prst="rect">
            <a:avLst/>
          </a:prstGeom>
        </p:spPr>
      </p:pic>
      <p:pic>
        <p:nvPicPr>
          <p:cNvPr id="7" name="图片 16">
            <a:extLst>
              <a:ext uri="{FF2B5EF4-FFF2-40B4-BE49-F238E27FC236}">
                <a16:creationId xmlns:a16="http://schemas.microsoft.com/office/drawing/2014/main" id="{518D1F5A-E2AF-49C3-B33D-F69466F112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402" y="215297"/>
            <a:ext cx="1664763" cy="15122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4B8997-7BBD-419D-A2AF-51E02703B5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559" y="2458656"/>
            <a:ext cx="589731" cy="52062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128C60D-8F96-265F-F1D4-404A37DFE71C}"/>
              </a:ext>
            </a:extLst>
          </p:cNvPr>
          <p:cNvGrpSpPr/>
          <p:nvPr/>
        </p:nvGrpSpPr>
        <p:grpSpPr>
          <a:xfrm>
            <a:off x="711290" y="778042"/>
            <a:ext cx="8589464" cy="1940925"/>
            <a:chOff x="1055313" y="1366069"/>
            <a:chExt cx="8589464" cy="194092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99A371C-0035-4BB0-1313-4BE60E17AC4F}"/>
                </a:ext>
              </a:extLst>
            </p:cNvPr>
            <p:cNvSpPr/>
            <p:nvPr/>
          </p:nvSpPr>
          <p:spPr>
            <a:xfrm>
              <a:off x="2198313" y="1781994"/>
              <a:ext cx="7355024" cy="1346835"/>
            </a:xfrm>
            <a:prstGeom prst="roundRect">
              <a:avLst/>
            </a:prstGeom>
            <a:solidFill>
              <a:srgbClr val="FEF8E6"/>
            </a:solidFill>
            <a:ln w="38100">
              <a:solidFill>
                <a:srgbClr val="224B8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86B9951B-8955-89F2-2802-155BB91EF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055313" y="1366069"/>
              <a:ext cx="2076866" cy="1940925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68C144-8117-8338-F26D-F13C06758FD5}"/>
                </a:ext>
              </a:extLst>
            </p:cNvPr>
            <p:cNvSpPr/>
            <p:nvPr/>
          </p:nvSpPr>
          <p:spPr>
            <a:xfrm>
              <a:off x="1656456" y="1771310"/>
              <a:ext cx="874580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>
                <a:lnSpc>
                  <a:spcPct val="150000"/>
                </a:lnSpc>
              </a:pPr>
              <a:r>
                <a:rPr lang="en-US" sz="2800" b="1">
                  <a:latin typeface="SVN-SAF" panose="02040603050506020204" pitchFamily="18" charset="0"/>
                  <a:cs typeface="Times New Roman" panose="02020603050405020304" pitchFamily="18" charset="0"/>
                </a:rPr>
                <a:t>BÀI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5D44F0-00D6-BA67-A976-6690A95E4D1F}"/>
                </a:ext>
              </a:extLst>
            </p:cNvPr>
            <p:cNvSpPr/>
            <p:nvPr/>
          </p:nvSpPr>
          <p:spPr>
            <a:xfrm>
              <a:off x="1798272" y="2088107"/>
              <a:ext cx="625280" cy="100303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>
                <a:lnSpc>
                  <a:spcPct val="150000"/>
                </a:lnSpc>
              </a:pPr>
              <a:r>
                <a:rPr lang="en-US" altLang="vi-VN" sz="4400" b="1" dirty="0">
                  <a:latin typeface="UVF Salome" panose="02000503040000020003" pitchFamily="50" charset="0"/>
                  <a:cs typeface="Times New Roman" panose="02020603050405020304" pitchFamily="18" charset="0"/>
                </a:rPr>
                <a:t>9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076E2A0-BD8D-A365-C8E9-C7267A7F3D47}"/>
                </a:ext>
              </a:extLst>
            </p:cNvPr>
            <p:cNvSpPr/>
            <p:nvPr/>
          </p:nvSpPr>
          <p:spPr>
            <a:xfrm>
              <a:off x="3150386" y="2060300"/>
              <a:ext cx="649439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/>
              <a:r>
                <a:rPr lang="en-US" altLang="vi-VN" sz="40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Hiệu</a:t>
              </a:r>
              <a:r>
                <a:rPr lang="en-US" altLang="vi-VN" sz="40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40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ứng</a:t>
              </a:r>
              <a:r>
                <a:rPr lang="en-US" altLang="vi-VN" sz="40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40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chuyển</a:t>
              </a:r>
              <a:r>
                <a:rPr lang="en-US" altLang="vi-VN" sz="40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4000" b="1" dirty="0" err="1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trang</a:t>
              </a:r>
              <a:endParaRPr lang="en-US" altLang="vi-VN" sz="4000" b="1" dirty="0">
                <a:solidFill>
                  <a:srgbClr val="F93265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C26C839-5D7A-D6C9-C68C-38FBFAF1AE92}"/>
              </a:ext>
            </a:extLst>
          </p:cNvPr>
          <p:cNvSpPr/>
          <p:nvPr/>
        </p:nvSpPr>
        <p:spPr>
          <a:xfrm>
            <a:off x="6096000" y="2894028"/>
            <a:ext cx="5159604" cy="149666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F7F333-B4F2-F4B1-A5B8-12BC09AE2944}"/>
              </a:ext>
            </a:extLst>
          </p:cNvPr>
          <p:cNvSpPr txBox="1"/>
          <p:nvPr/>
        </p:nvSpPr>
        <p:spPr>
          <a:xfrm>
            <a:off x="6096000" y="3047290"/>
            <a:ext cx="5244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chemeClr val="accent2">
                    <a:lumMod val="50000"/>
                  </a:schemeClr>
                </a:solidFill>
                <a:latin typeface="UTM  avo"/>
              </a:rPr>
              <a:t>Sau bài này em sẽ: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UTM  av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chemeClr val="accent2">
                    <a:lumMod val="50000"/>
                  </a:schemeClr>
                </a:solidFill>
                <a:latin typeface="UTM  avo"/>
              </a:rPr>
              <a:t>Sử dụng được một vài hiệu ứng chuyển trang đơn giản.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UTM  avo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9624101" y="23050"/>
            <a:ext cx="3133991" cy="685556"/>
            <a:chOff x="9414551" y="266944"/>
            <a:chExt cx="3133991" cy="685556"/>
          </a:xfrm>
        </p:grpSpPr>
        <p:sp>
          <p:nvSpPr>
            <p:cNvPr id="15" name="Rectangle 14"/>
            <p:cNvSpPr/>
            <p:nvPr/>
          </p:nvSpPr>
          <p:spPr>
            <a:xfrm>
              <a:off x="10001250" y="373030"/>
              <a:ext cx="1960595" cy="57947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15C19C-ABFA-453A-87E1-6BF74BA5C22E}"/>
                </a:ext>
              </a:extLst>
            </p:cNvPr>
            <p:cNvSpPr/>
            <p:nvPr/>
          </p:nvSpPr>
          <p:spPr>
            <a:xfrm>
              <a:off x="9414551" y="266944"/>
              <a:ext cx="3133991" cy="6588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vi-VN" sz="2800" b="1" dirty="0" smtClean="0">
                  <a:solidFill>
                    <a:schemeClr val="bg1"/>
                  </a:solidFill>
                  <a:latin typeface="SVN-Androgyne"/>
                  <a:cs typeface="Times New Roman" panose="02020603050405020304" pitchFamily="18" charset="0"/>
                </a:rPr>
                <a:t>TIN HỌC 4 </a:t>
              </a:r>
              <a:endParaRPr lang="vi-VN" sz="2800" b="1" dirty="0">
                <a:solidFill>
                  <a:schemeClr val="bg1"/>
                </a:solidFill>
                <a:latin typeface="SVN-Androgyne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51197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6221FB-E88B-0ACD-2992-76DF5BD931C2}"/>
              </a:ext>
            </a:extLst>
          </p:cNvPr>
          <p:cNvSpPr txBox="1"/>
          <p:nvPr/>
        </p:nvSpPr>
        <p:spPr>
          <a:xfrm>
            <a:off x="464270" y="383845"/>
            <a:ext cx="60944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UTM  avo"/>
              </a:rPr>
              <a:t>b) </a:t>
            </a:r>
            <a:r>
              <a:rPr lang="en-US" sz="2000" dirty="0" err="1">
                <a:latin typeface="UTM  avo"/>
              </a:rPr>
              <a:t>Tạo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hiệu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ứng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cho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các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trang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chiếu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theo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yêu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cầu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sau</a:t>
            </a:r>
            <a:r>
              <a:rPr lang="en-US" sz="2000" dirty="0">
                <a:latin typeface="UTM  avo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740848-EF13-D3BE-D400-4BFBDEB0D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70" y="1436761"/>
            <a:ext cx="9119235" cy="24400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E66BD7-256D-5956-C2D1-280D9DFB60F6}"/>
              </a:ext>
            </a:extLst>
          </p:cNvPr>
          <p:cNvSpPr txBox="1"/>
          <p:nvPr/>
        </p:nvSpPr>
        <p:spPr>
          <a:xfrm>
            <a:off x="464270" y="4529580"/>
            <a:ext cx="113098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latin typeface="UTM  avo"/>
              </a:rPr>
              <a:t>c) Lưu tệp với tên Ho Hoan Kiem vào thư mục tên của em đã tạo ở Bài 5</a:t>
            </a:r>
            <a:endParaRPr lang="en-US" sz="2000" dirty="0">
              <a:latin typeface="UTM  avo"/>
            </a:endParaRPr>
          </a:p>
        </p:txBody>
      </p:sp>
    </p:spTree>
    <p:extLst>
      <p:ext uri="{BB962C8B-B14F-4D97-AF65-F5344CB8AC3E}">
        <p14:creationId xmlns:p14="http://schemas.microsoft.com/office/powerpoint/2010/main" val="257222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9350" y="622767"/>
            <a:ext cx="10740476" cy="3026282"/>
            <a:chOff x="569350" y="622767"/>
            <a:chExt cx="10740476" cy="302628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6E35A39-1A8F-4ADC-A7F6-06EA24ACD297}"/>
                </a:ext>
              </a:extLst>
            </p:cNvPr>
            <p:cNvGrpSpPr/>
            <p:nvPr/>
          </p:nvGrpSpPr>
          <p:grpSpPr>
            <a:xfrm>
              <a:off x="569350" y="622767"/>
              <a:ext cx="3761537" cy="1181202"/>
              <a:chOff x="371924" y="384240"/>
              <a:chExt cx="3761537" cy="1181202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0F12B1B-5399-465E-BF44-B7AF0B9BC6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71924" y="384240"/>
                <a:ext cx="1280271" cy="1181202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6CB9DE3-24D3-4664-A836-7FB2E78A4ED4}"/>
                  </a:ext>
                </a:extLst>
              </p:cNvPr>
              <p:cNvSpPr/>
              <p:nvPr/>
            </p:nvSpPr>
            <p:spPr>
              <a:xfrm>
                <a:off x="1752860" y="653374"/>
                <a:ext cx="2380601" cy="642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342900">
                  <a:lnSpc>
                    <a:spcPct val="150000"/>
                  </a:lnSpc>
                </a:pPr>
                <a:r>
                  <a:rPr lang="en-US" sz="2800" b="1">
                    <a:solidFill>
                      <a:srgbClr val="0998D7"/>
                    </a:solidFill>
                    <a:latin typeface="SVN-SAF" panose="02040603050506020204" pitchFamily="18" charset="0"/>
                    <a:cs typeface="Times New Roman" panose="02020603050405020304" pitchFamily="18" charset="0"/>
                  </a:rPr>
                  <a:t>VẬN DỤNG</a:t>
                </a:r>
                <a:endParaRPr lang="vi-VN" sz="2800" b="1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2B1D5DC-D9B4-4A5F-87FB-5AEDC3F9BBAC}"/>
                </a:ext>
              </a:extLst>
            </p:cNvPr>
            <p:cNvSpPr/>
            <p:nvPr/>
          </p:nvSpPr>
          <p:spPr>
            <a:xfrm>
              <a:off x="882175" y="1999022"/>
              <a:ext cx="10427649" cy="967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>
                <a:lnSpc>
                  <a:spcPct val="150000"/>
                </a:lnSpc>
              </a:pPr>
              <a:r>
                <a:rPr lang="en-US" sz="2000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1.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1. Mở lại tệp The thao em đã lưu ở phần Vận dụng Bài 8, rồi chọn hiệu ứn</a:t>
              </a:r>
              <a:r>
                <a:rPr lang="en-US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g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chuyển trang theo ý muốn và lưu lại tệp trình chiếu.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1E6D449-C9F1-4CD1-8C89-17CB6A075213}"/>
                </a:ext>
              </a:extLst>
            </p:cNvPr>
            <p:cNvSpPr/>
            <p:nvPr/>
          </p:nvSpPr>
          <p:spPr>
            <a:xfrm>
              <a:off x="882175" y="3054868"/>
              <a:ext cx="10427651" cy="5062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>
                <a:lnSpc>
                  <a:spcPct val="150000"/>
                </a:lnSpc>
              </a:pPr>
              <a:r>
                <a:rPr lang="en-US" sz="2000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2.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Em hãy tìm hiểu thêm về chức năng của nút lệnh </a:t>
              </a:r>
              <a:r>
                <a:rPr lang="en-US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          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khi tạo hiệu ứng</a:t>
              </a:r>
              <a:r>
                <a:rPr lang="en-US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chuyển trang.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E146C91-A07D-D940-29DB-CF43426F8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86263" y="3142757"/>
              <a:ext cx="488211" cy="5062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287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1">
            <a:extLst>
              <a:ext uri="{FF2B5EF4-FFF2-40B4-BE49-F238E27FC236}">
                <a16:creationId xmlns:a16="http://schemas.microsoft.com/office/drawing/2014/main" id="{2C6CC85F-80B1-4649-B207-B5609F0D9149}"/>
              </a:ext>
            </a:extLst>
          </p:cNvPr>
          <p:cNvGrpSpPr/>
          <p:nvPr/>
        </p:nvGrpSpPr>
        <p:grpSpPr>
          <a:xfrm>
            <a:off x="2980607" y="1150453"/>
            <a:ext cx="5976143" cy="4679926"/>
            <a:chOff x="2424113" y="688975"/>
            <a:chExt cx="6713537" cy="5619751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96F37804-D255-4A9B-A31C-D534DA152B5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424113" y="692150"/>
              <a:ext cx="6710362" cy="561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510F233-43DE-4063-A25A-4E4D90C97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7288" y="1592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D5B3B4D8-2899-4E06-A301-F5AE91FEA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97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8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8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8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E5DC7212-55A6-41AB-BC0E-A36C56099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1127125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C6D25AEF-636D-4758-BC36-3DE084FA5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2419350"/>
              <a:ext cx="801687" cy="800100"/>
            </a:xfrm>
            <a:custGeom>
              <a:avLst/>
              <a:gdLst>
                <a:gd name="T0" fmla="*/ 302 w 302"/>
                <a:gd name="T1" fmla="*/ 288 h 301"/>
                <a:gd name="T2" fmla="*/ 289 w 302"/>
                <a:gd name="T3" fmla="*/ 301 h 301"/>
                <a:gd name="T4" fmla="*/ 14 w 302"/>
                <a:gd name="T5" fmla="*/ 301 h 301"/>
                <a:gd name="T6" fmla="*/ 0 w 302"/>
                <a:gd name="T7" fmla="*/ 288 h 301"/>
                <a:gd name="T8" fmla="*/ 0 w 302"/>
                <a:gd name="T9" fmla="*/ 13 h 301"/>
                <a:gd name="T10" fmla="*/ 14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8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4" y="301"/>
                    <a:pt x="14" y="301"/>
                    <a:pt x="14" y="301"/>
                  </a:cubicBezTo>
                  <a:cubicBezTo>
                    <a:pt x="6" y="301"/>
                    <a:pt x="0" y="295"/>
                    <a:pt x="0" y="28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8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25B2E583-AE1D-42C1-952E-E6AF49F05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7288" y="2847975"/>
              <a:ext cx="800100" cy="798513"/>
            </a:xfrm>
            <a:custGeom>
              <a:avLst/>
              <a:gdLst>
                <a:gd name="T0" fmla="*/ 302 w 302"/>
                <a:gd name="T1" fmla="*/ 287 h 301"/>
                <a:gd name="T2" fmla="*/ 289 w 302"/>
                <a:gd name="T3" fmla="*/ 301 h 301"/>
                <a:gd name="T4" fmla="*/ 13 w 302"/>
                <a:gd name="T5" fmla="*/ 301 h 301"/>
                <a:gd name="T6" fmla="*/ 0 w 302"/>
                <a:gd name="T7" fmla="*/ 287 h 301"/>
                <a:gd name="T8" fmla="*/ 0 w 302"/>
                <a:gd name="T9" fmla="*/ 13 h 301"/>
                <a:gd name="T10" fmla="*/ 13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7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3" y="301"/>
                    <a:pt x="13" y="301"/>
                    <a:pt x="13" y="301"/>
                  </a:cubicBezTo>
                  <a:cubicBezTo>
                    <a:pt x="6" y="301"/>
                    <a:pt x="0" y="295"/>
                    <a:pt x="0" y="28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33A802D5-A787-4B92-BCB5-8E1C86E73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1165225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6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6AEE02AB-4BDC-4469-BEEB-58E5D2F3B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703263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6AF9EF2C-B8BB-4594-AA12-A7C2B3ADB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8488" y="68897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A22CE38D-535D-4CAF-8AF4-13C41A68B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1157288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39B64302-DA1B-4996-A180-A08EC12E8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54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A30D1B24-4AA2-4F12-8789-6062A4B00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3717925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D621600D-6724-4750-A869-B7C63B67D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2425700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ECE8626B-FB43-409C-A027-541E3CD43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2411413"/>
              <a:ext cx="815975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B4D258B4-846A-4E33-BC05-D6C0F8980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150" y="1562100"/>
              <a:ext cx="817562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3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3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3" y="298"/>
                    <a:pt x="13" y="298"/>
                    <a:pt x="13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C8195DB7-3FEF-40C7-B7F8-C0BD1ADFD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1584325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4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4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4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446FF0C3-3437-4D5D-BA15-872119D4E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3150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88FAF475-E03B-445A-83A7-A0168B7A2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6525" y="548322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1865E573-CDAB-4975-958D-52B077E33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663" y="5929313"/>
              <a:ext cx="722312" cy="379413"/>
            </a:xfrm>
            <a:custGeom>
              <a:avLst/>
              <a:gdLst>
                <a:gd name="T0" fmla="*/ 272 w 272"/>
                <a:gd name="T1" fmla="*/ 137 h 143"/>
                <a:gd name="T2" fmla="*/ 260 w 272"/>
                <a:gd name="T3" fmla="*/ 143 h 143"/>
                <a:gd name="T4" fmla="*/ 12 w 272"/>
                <a:gd name="T5" fmla="*/ 143 h 143"/>
                <a:gd name="T6" fmla="*/ 0 w 272"/>
                <a:gd name="T7" fmla="*/ 137 h 143"/>
                <a:gd name="T8" fmla="*/ 0 w 272"/>
                <a:gd name="T9" fmla="*/ 7 h 143"/>
                <a:gd name="T10" fmla="*/ 12 w 272"/>
                <a:gd name="T11" fmla="*/ 0 h 143"/>
                <a:gd name="T12" fmla="*/ 260 w 272"/>
                <a:gd name="T13" fmla="*/ 0 h 143"/>
                <a:gd name="T14" fmla="*/ 272 w 272"/>
                <a:gd name="T15" fmla="*/ 7 h 143"/>
                <a:gd name="T16" fmla="*/ 272 w 272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2" h="143">
                  <a:moveTo>
                    <a:pt x="272" y="137"/>
                  </a:moveTo>
                  <a:cubicBezTo>
                    <a:pt x="272" y="140"/>
                    <a:pt x="266" y="143"/>
                    <a:pt x="260" y="143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5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5" y="0"/>
                    <a:pt x="12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6" y="0"/>
                    <a:pt x="272" y="3"/>
                    <a:pt x="272" y="7"/>
                  </a:cubicBezTo>
                  <a:lnTo>
                    <a:pt x="272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4A985ED5-8112-404F-BB55-1F9E1590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5026025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B9B4BA42-CEFC-477D-AAD1-92B56619B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1122363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5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5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5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2CE17DD6-3BBA-4441-B1E5-054F5B8A9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4181475"/>
              <a:ext cx="815975" cy="377825"/>
            </a:xfrm>
            <a:custGeom>
              <a:avLst/>
              <a:gdLst>
                <a:gd name="T0" fmla="*/ 308 w 308"/>
                <a:gd name="T1" fmla="*/ 136 h 142"/>
                <a:gd name="T2" fmla="*/ 294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4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4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E9B3D340-EC01-4036-B03B-4703C1ED7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3733800"/>
              <a:ext cx="815975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F2B8D980-9442-4FCB-BD10-185D1A79E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3268663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7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85911E16-34EC-4BE8-A277-08F4B1A67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150" y="3733800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3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3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3" y="143"/>
                    <a:pt x="13" y="143"/>
                    <a:pt x="13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4F1A3DF0-A097-4B67-968F-B60672337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5483225"/>
              <a:ext cx="379412" cy="379413"/>
            </a:xfrm>
            <a:custGeom>
              <a:avLst/>
              <a:gdLst>
                <a:gd name="T0" fmla="*/ 143 w 143"/>
                <a:gd name="T1" fmla="*/ 137 h 143"/>
                <a:gd name="T2" fmla="*/ 137 w 143"/>
                <a:gd name="T3" fmla="*/ 143 h 143"/>
                <a:gd name="T4" fmla="*/ 6 w 143"/>
                <a:gd name="T5" fmla="*/ 143 h 143"/>
                <a:gd name="T6" fmla="*/ 0 w 143"/>
                <a:gd name="T7" fmla="*/ 137 h 143"/>
                <a:gd name="T8" fmla="*/ 0 w 143"/>
                <a:gd name="T9" fmla="*/ 6 h 143"/>
                <a:gd name="T10" fmla="*/ 6 w 143"/>
                <a:gd name="T11" fmla="*/ 0 h 143"/>
                <a:gd name="T12" fmla="*/ 137 w 143"/>
                <a:gd name="T13" fmla="*/ 0 h 143"/>
                <a:gd name="T14" fmla="*/ 143 w 143"/>
                <a:gd name="T15" fmla="*/ 6 h 143"/>
                <a:gd name="T16" fmla="*/ 143 w 143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3">
                  <a:moveTo>
                    <a:pt x="143" y="137"/>
                  </a:moveTo>
                  <a:cubicBezTo>
                    <a:pt x="143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2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7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B462CC04-E75E-484C-80CB-C323F951C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8575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8ED94519-1B51-4A42-B79F-0508C1ACE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663" y="4614863"/>
              <a:ext cx="379412" cy="788988"/>
            </a:xfrm>
            <a:custGeom>
              <a:avLst/>
              <a:gdLst>
                <a:gd name="T0" fmla="*/ 143 w 143"/>
                <a:gd name="T1" fmla="*/ 284 h 297"/>
                <a:gd name="T2" fmla="*/ 137 w 143"/>
                <a:gd name="T3" fmla="*/ 297 h 297"/>
                <a:gd name="T4" fmla="*/ 6 w 143"/>
                <a:gd name="T5" fmla="*/ 297 h 297"/>
                <a:gd name="T6" fmla="*/ 0 w 143"/>
                <a:gd name="T7" fmla="*/ 284 h 297"/>
                <a:gd name="T8" fmla="*/ 0 w 143"/>
                <a:gd name="T9" fmla="*/ 13 h 297"/>
                <a:gd name="T10" fmla="*/ 6 w 143"/>
                <a:gd name="T11" fmla="*/ 0 h 297"/>
                <a:gd name="T12" fmla="*/ 137 w 143"/>
                <a:gd name="T13" fmla="*/ 0 h 297"/>
                <a:gd name="T14" fmla="*/ 143 w 143"/>
                <a:gd name="T15" fmla="*/ 13 h 297"/>
                <a:gd name="T16" fmla="*/ 143 w 143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297">
                  <a:moveTo>
                    <a:pt x="143" y="284"/>
                  </a:moveTo>
                  <a:cubicBezTo>
                    <a:pt x="143" y="292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2" y="297"/>
                    <a:pt x="0" y="292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6"/>
                    <a:pt x="143" y="13"/>
                  </a:cubicBezTo>
                  <a:lnTo>
                    <a:pt x="143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D7A6CF31-BF6F-4671-9FAA-721289DFA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138" y="4184650"/>
              <a:ext cx="382587" cy="788988"/>
            </a:xfrm>
            <a:custGeom>
              <a:avLst/>
              <a:gdLst>
                <a:gd name="T0" fmla="*/ 144 w 144"/>
                <a:gd name="T1" fmla="*/ 284 h 297"/>
                <a:gd name="T2" fmla="*/ 137 w 144"/>
                <a:gd name="T3" fmla="*/ 297 h 297"/>
                <a:gd name="T4" fmla="*/ 6 w 144"/>
                <a:gd name="T5" fmla="*/ 297 h 297"/>
                <a:gd name="T6" fmla="*/ 0 w 144"/>
                <a:gd name="T7" fmla="*/ 284 h 297"/>
                <a:gd name="T8" fmla="*/ 0 w 144"/>
                <a:gd name="T9" fmla="*/ 13 h 297"/>
                <a:gd name="T10" fmla="*/ 6 w 144"/>
                <a:gd name="T11" fmla="*/ 0 h 297"/>
                <a:gd name="T12" fmla="*/ 137 w 144"/>
                <a:gd name="T13" fmla="*/ 0 h 297"/>
                <a:gd name="T14" fmla="*/ 144 w 144"/>
                <a:gd name="T15" fmla="*/ 13 h 297"/>
                <a:gd name="T16" fmla="*/ 144 w 144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97">
                  <a:moveTo>
                    <a:pt x="144" y="284"/>
                  </a:moveTo>
                  <a:cubicBezTo>
                    <a:pt x="144" y="291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3" y="297"/>
                    <a:pt x="0" y="291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6"/>
                    <a:pt x="144" y="13"/>
                  </a:cubicBezTo>
                  <a:lnTo>
                    <a:pt x="144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4DA6197D-968E-4547-B4DD-9D32DA530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3697288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D3C9F0CA-4BAA-47B4-BA79-3D34FDDB3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4181475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C0926FC1-276C-4B39-9A3A-523A86234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26C9039D-D265-4917-95DD-DBE0AED5E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54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F51D5F3D-71A7-4CB3-8A2A-62FBC16EC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463A32C7-479A-4B51-BAB3-AA5F89043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3268663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258DD1E4-D60D-4DEF-A219-EB7C38A97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675" y="3733800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0" name="Freeform 40">
              <a:extLst>
                <a:ext uri="{FF2B5EF4-FFF2-40B4-BE49-F238E27FC236}">
                  <a16:creationId xmlns:a16="http://schemas.microsoft.com/office/drawing/2014/main" id="{870D3001-83D2-4DC2-8FDD-208F7BE65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0488" y="1562100"/>
              <a:ext cx="1230312" cy="1643063"/>
            </a:xfrm>
            <a:custGeom>
              <a:avLst/>
              <a:gdLst>
                <a:gd name="T0" fmla="*/ 464 w 464"/>
                <a:gd name="T1" fmla="*/ 592 h 619"/>
                <a:gd name="T2" fmla="*/ 443 w 464"/>
                <a:gd name="T3" fmla="*/ 619 h 619"/>
                <a:gd name="T4" fmla="*/ 21 w 464"/>
                <a:gd name="T5" fmla="*/ 619 h 619"/>
                <a:gd name="T6" fmla="*/ 0 w 464"/>
                <a:gd name="T7" fmla="*/ 592 h 619"/>
                <a:gd name="T8" fmla="*/ 0 w 464"/>
                <a:gd name="T9" fmla="*/ 28 h 619"/>
                <a:gd name="T10" fmla="*/ 21 w 464"/>
                <a:gd name="T11" fmla="*/ 0 h 619"/>
                <a:gd name="T12" fmla="*/ 443 w 464"/>
                <a:gd name="T13" fmla="*/ 0 h 619"/>
                <a:gd name="T14" fmla="*/ 464 w 464"/>
                <a:gd name="T15" fmla="*/ 28 h 619"/>
                <a:gd name="T16" fmla="*/ 464 w 464"/>
                <a:gd name="T17" fmla="*/ 592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4" h="619">
                  <a:moveTo>
                    <a:pt x="464" y="592"/>
                  </a:moveTo>
                  <a:cubicBezTo>
                    <a:pt x="464" y="607"/>
                    <a:pt x="454" y="619"/>
                    <a:pt x="443" y="619"/>
                  </a:cubicBezTo>
                  <a:cubicBezTo>
                    <a:pt x="21" y="619"/>
                    <a:pt x="21" y="619"/>
                    <a:pt x="21" y="619"/>
                  </a:cubicBezTo>
                  <a:cubicBezTo>
                    <a:pt x="9" y="619"/>
                    <a:pt x="0" y="607"/>
                    <a:pt x="0" y="59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9" y="0"/>
                    <a:pt x="21" y="0"/>
                  </a:cubicBezTo>
                  <a:cubicBezTo>
                    <a:pt x="443" y="0"/>
                    <a:pt x="443" y="0"/>
                    <a:pt x="443" y="0"/>
                  </a:cubicBezTo>
                  <a:cubicBezTo>
                    <a:pt x="454" y="0"/>
                    <a:pt x="464" y="12"/>
                    <a:pt x="464" y="28"/>
                  </a:cubicBezTo>
                  <a:lnTo>
                    <a:pt x="464" y="59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F49E952E-8D94-4BFD-B940-69187D07D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63" y="4625975"/>
              <a:ext cx="835025" cy="777875"/>
            </a:xfrm>
            <a:custGeom>
              <a:avLst/>
              <a:gdLst>
                <a:gd name="T0" fmla="*/ 315 w 315"/>
                <a:gd name="T1" fmla="*/ 280 h 293"/>
                <a:gd name="T2" fmla="*/ 301 w 315"/>
                <a:gd name="T3" fmla="*/ 293 h 293"/>
                <a:gd name="T4" fmla="*/ 14 w 315"/>
                <a:gd name="T5" fmla="*/ 293 h 293"/>
                <a:gd name="T6" fmla="*/ 0 w 315"/>
                <a:gd name="T7" fmla="*/ 280 h 293"/>
                <a:gd name="T8" fmla="*/ 0 w 315"/>
                <a:gd name="T9" fmla="*/ 13 h 293"/>
                <a:gd name="T10" fmla="*/ 14 w 315"/>
                <a:gd name="T11" fmla="*/ 0 h 293"/>
                <a:gd name="T12" fmla="*/ 301 w 315"/>
                <a:gd name="T13" fmla="*/ 0 h 293"/>
                <a:gd name="T14" fmla="*/ 315 w 315"/>
                <a:gd name="T15" fmla="*/ 13 h 293"/>
                <a:gd name="T16" fmla="*/ 315 w 31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5" h="293">
                  <a:moveTo>
                    <a:pt x="315" y="280"/>
                  </a:moveTo>
                  <a:cubicBezTo>
                    <a:pt x="315" y="288"/>
                    <a:pt x="309" y="293"/>
                    <a:pt x="301" y="293"/>
                  </a:cubicBezTo>
                  <a:cubicBezTo>
                    <a:pt x="14" y="293"/>
                    <a:pt x="14" y="293"/>
                    <a:pt x="14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9" y="0"/>
                    <a:pt x="315" y="6"/>
                    <a:pt x="315" y="13"/>
                  </a:cubicBezTo>
                  <a:lnTo>
                    <a:pt x="31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1E5CC48C-A6AF-4347-B4A4-ABAE741FE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5068888"/>
              <a:ext cx="817562" cy="779463"/>
            </a:xfrm>
            <a:custGeom>
              <a:avLst/>
              <a:gdLst>
                <a:gd name="T0" fmla="*/ 308 w 308"/>
                <a:gd name="T1" fmla="*/ 281 h 294"/>
                <a:gd name="T2" fmla="*/ 294 w 308"/>
                <a:gd name="T3" fmla="*/ 294 h 294"/>
                <a:gd name="T4" fmla="*/ 14 w 308"/>
                <a:gd name="T5" fmla="*/ 294 h 294"/>
                <a:gd name="T6" fmla="*/ 0 w 308"/>
                <a:gd name="T7" fmla="*/ 281 h 294"/>
                <a:gd name="T8" fmla="*/ 0 w 308"/>
                <a:gd name="T9" fmla="*/ 13 h 294"/>
                <a:gd name="T10" fmla="*/ 14 w 308"/>
                <a:gd name="T11" fmla="*/ 0 h 294"/>
                <a:gd name="T12" fmla="*/ 294 w 308"/>
                <a:gd name="T13" fmla="*/ 0 h 294"/>
                <a:gd name="T14" fmla="*/ 308 w 308"/>
                <a:gd name="T15" fmla="*/ 13 h 294"/>
                <a:gd name="T16" fmla="*/ 308 w 308"/>
                <a:gd name="T17" fmla="*/ 281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4">
                  <a:moveTo>
                    <a:pt x="308" y="281"/>
                  </a:moveTo>
                  <a:cubicBezTo>
                    <a:pt x="308" y="288"/>
                    <a:pt x="302" y="294"/>
                    <a:pt x="294" y="294"/>
                  </a:cubicBezTo>
                  <a:cubicBezTo>
                    <a:pt x="14" y="294"/>
                    <a:pt x="14" y="294"/>
                    <a:pt x="14" y="294"/>
                  </a:cubicBezTo>
                  <a:cubicBezTo>
                    <a:pt x="6" y="294"/>
                    <a:pt x="0" y="288"/>
                    <a:pt x="0" y="28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1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9FE3AAA6-983C-40A9-8F1C-B812655D6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7313" y="3316288"/>
              <a:ext cx="809625" cy="777875"/>
            </a:xfrm>
            <a:custGeom>
              <a:avLst/>
              <a:gdLst>
                <a:gd name="T0" fmla="*/ 305 w 305"/>
                <a:gd name="T1" fmla="*/ 280 h 293"/>
                <a:gd name="T2" fmla="*/ 291 w 305"/>
                <a:gd name="T3" fmla="*/ 293 h 293"/>
                <a:gd name="T4" fmla="*/ 13 w 305"/>
                <a:gd name="T5" fmla="*/ 293 h 293"/>
                <a:gd name="T6" fmla="*/ 0 w 305"/>
                <a:gd name="T7" fmla="*/ 280 h 293"/>
                <a:gd name="T8" fmla="*/ 0 w 305"/>
                <a:gd name="T9" fmla="*/ 13 h 293"/>
                <a:gd name="T10" fmla="*/ 13 w 305"/>
                <a:gd name="T11" fmla="*/ 0 h 293"/>
                <a:gd name="T12" fmla="*/ 291 w 305"/>
                <a:gd name="T13" fmla="*/ 0 h 293"/>
                <a:gd name="T14" fmla="*/ 305 w 305"/>
                <a:gd name="T15" fmla="*/ 13 h 293"/>
                <a:gd name="T16" fmla="*/ 305 w 30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293">
                  <a:moveTo>
                    <a:pt x="305" y="280"/>
                  </a:moveTo>
                  <a:cubicBezTo>
                    <a:pt x="305" y="288"/>
                    <a:pt x="299" y="293"/>
                    <a:pt x="291" y="293"/>
                  </a:cubicBezTo>
                  <a:cubicBezTo>
                    <a:pt x="13" y="293"/>
                    <a:pt x="13" y="293"/>
                    <a:pt x="13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1" y="0"/>
                    <a:pt x="291" y="0"/>
                    <a:pt x="291" y="0"/>
                  </a:cubicBezTo>
                  <a:cubicBezTo>
                    <a:pt x="299" y="0"/>
                    <a:pt x="305" y="6"/>
                    <a:pt x="305" y="13"/>
                  </a:cubicBezTo>
                  <a:lnTo>
                    <a:pt x="30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4" name="Freeform 44">
              <a:extLst>
                <a:ext uri="{FF2B5EF4-FFF2-40B4-BE49-F238E27FC236}">
                  <a16:creationId xmlns:a16="http://schemas.microsoft.com/office/drawing/2014/main" id="{CCC666AD-2635-48AC-BB69-17CED0467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5" name="Freeform 45">
              <a:extLst>
                <a:ext uri="{FF2B5EF4-FFF2-40B4-BE49-F238E27FC236}">
                  <a16:creationId xmlns:a16="http://schemas.microsoft.com/office/drawing/2014/main" id="{AEE195D8-6357-4095-AA8D-2A2694C12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0" y="2419350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6" name="Freeform 46">
              <a:extLst>
                <a:ext uri="{FF2B5EF4-FFF2-40B4-BE49-F238E27FC236}">
                  <a16:creationId xmlns:a16="http://schemas.microsoft.com/office/drawing/2014/main" id="{18BB957F-1EE8-4FF0-85A8-5227C4852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4206875"/>
              <a:ext cx="1223962" cy="766763"/>
            </a:xfrm>
            <a:custGeom>
              <a:avLst/>
              <a:gdLst>
                <a:gd name="T0" fmla="*/ 461 w 461"/>
                <a:gd name="T1" fmla="*/ 276 h 289"/>
                <a:gd name="T2" fmla="*/ 441 w 461"/>
                <a:gd name="T3" fmla="*/ 289 h 289"/>
                <a:gd name="T4" fmla="*/ 20 w 461"/>
                <a:gd name="T5" fmla="*/ 289 h 289"/>
                <a:gd name="T6" fmla="*/ 0 w 461"/>
                <a:gd name="T7" fmla="*/ 276 h 289"/>
                <a:gd name="T8" fmla="*/ 0 w 461"/>
                <a:gd name="T9" fmla="*/ 13 h 289"/>
                <a:gd name="T10" fmla="*/ 20 w 461"/>
                <a:gd name="T11" fmla="*/ 0 h 289"/>
                <a:gd name="T12" fmla="*/ 441 w 461"/>
                <a:gd name="T13" fmla="*/ 0 h 289"/>
                <a:gd name="T14" fmla="*/ 461 w 461"/>
                <a:gd name="T15" fmla="*/ 13 h 289"/>
                <a:gd name="T16" fmla="*/ 461 w 461"/>
                <a:gd name="T17" fmla="*/ 27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1" h="289">
                  <a:moveTo>
                    <a:pt x="461" y="276"/>
                  </a:moveTo>
                  <a:cubicBezTo>
                    <a:pt x="461" y="283"/>
                    <a:pt x="452" y="289"/>
                    <a:pt x="441" y="289"/>
                  </a:cubicBezTo>
                  <a:cubicBezTo>
                    <a:pt x="20" y="289"/>
                    <a:pt x="20" y="289"/>
                    <a:pt x="20" y="289"/>
                  </a:cubicBezTo>
                  <a:cubicBezTo>
                    <a:pt x="9" y="289"/>
                    <a:pt x="0" y="283"/>
                    <a:pt x="0" y="27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9" y="0"/>
                    <a:pt x="20" y="0"/>
                  </a:cubicBezTo>
                  <a:cubicBezTo>
                    <a:pt x="441" y="0"/>
                    <a:pt x="441" y="0"/>
                    <a:pt x="441" y="0"/>
                  </a:cubicBezTo>
                  <a:cubicBezTo>
                    <a:pt x="452" y="0"/>
                    <a:pt x="461" y="6"/>
                    <a:pt x="461" y="13"/>
                  </a:cubicBezTo>
                  <a:lnTo>
                    <a:pt x="461" y="27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7" name="Freeform 47">
              <a:extLst>
                <a:ext uri="{FF2B5EF4-FFF2-40B4-BE49-F238E27FC236}">
                  <a16:creationId xmlns:a16="http://schemas.microsoft.com/office/drawing/2014/main" id="{CADECC54-B54F-467C-B5B0-1CE0E77A6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2800" y="3322638"/>
              <a:ext cx="1716087" cy="1201738"/>
            </a:xfrm>
            <a:custGeom>
              <a:avLst/>
              <a:gdLst>
                <a:gd name="T0" fmla="*/ 647 w 647"/>
                <a:gd name="T1" fmla="*/ 433 h 453"/>
                <a:gd name="T2" fmla="*/ 618 w 647"/>
                <a:gd name="T3" fmla="*/ 453 h 453"/>
                <a:gd name="T4" fmla="*/ 29 w 647"/>
                <a:gd name="T5" fmla="*/ 453 h 453"/>
                <a:gd name="T6" fmla="*/ 0 w 647"/>
                <a:gd name="T7" fmla="*/ 433 h 453"/>
                <a:gd name="T8" fmla="*/ 0 w 647"/>
                <a:gd name="T9" fmla="*/ 20 h 453"/>
                <a:gd name="T10" fmla="*/ 29 w 647"/>
                <a:gd name="T11" fmla="*/ 0 h 453"/>
                <a:gd name="T12" fmla="*/ 618 w 647"/>
                <a:gd name="T13" fmla="*/ 0 h 453"/>
                <a:gd name="T14" fmla="*/ 647 w 647"/>
                <a:gd name="T15" fmla="*/ 20 h 453"/>
                <a:gd name="T16" fmla="*/ 647 w 647"/>
                <a:gd name="T17" fmla="*/ 43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453">
                  <a:moveTo>
                    <a:pt x="647" y="433"/>
                  </a:moveTo>
                  <a:cubicBezTo>
                    <a:pt x="647" y="444"/>
                    <a:pt x="634" y="453"/>
                    <a:pt x="618" y="453"/>
                  </a:cubicBezTo>
                  <a:cubicBezTo>
                    <a:pt x="29" y="453"/>
                    <a:pt x="29" y="453"/>
                    <a:pt x="29" y="453"/>
                  </a:cubicBezTo>
                  <a:cubicBezTo>
                    <a:pt x="13" y="453"/>
                    <a:pt x="0" y="444"/>
                    <a:pt x="0" y="43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13" y="0"/>
                    <a:pt x="29" y="0"/>
                  </a:cubicBezTo>
                  <a:cubicBezTo>
                    <a:pt x="618" y="0"/>
                    <a:pt x="618" y="0"/>
                    <a:pt x="618" y="0"/>
                  </a:cubicBezTo>
                  <a:cubicBezTo>
                    <a:pt x="634" y="0"/>
                    <a:pt x="647" y="9"/>
                    <a:pt x="647" y="20"/>
                  </a:cubicBezTo>
                  <a:lnTo>
                    <a:pt x="647" y="433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8" name="Freeform 48">
              <a:extLst>
                <a:ext uri="{FF2B5EF4-FFF2-40B4-BE49-F238E27FC236}">
                  <a16:creationId xmlns:a16="http://schemas.microsoft.com/office/drawing/2014/main" id="{180124DB-F2AE-47AC-981D-66F4BB1CB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975" y="2014538"/>
              <a:ext cx="800100" cy="1209675"/>
            </a:xfrm>
            <a:custGeom>
              <a:avLst/>
              <a:gdLst>
                <a:gd name="T0" fmla="*/ 302 w 302"/>
                <a:gd name="T1" fmla="*/ 436 h 456"/>
                <a:gd name="T2" fmla="*/ 288 w 302"/>
                <a:gd name="T3" fmla="*/ 456 h 456"/>
                <a:gd name="T4" fmla="*/ 13 w 302"/>
                <a:gd name="T5" fmla="*/ 456 h 456"/>
                <a:gd name="T6" fmla="*/ 0 w 302"/>
                <a:gd name="T7" fmla="*/ 436 h 456"/>
                <a:gd name="T8" fmla="*/ 0 w 302"/>
                <a:gd name="T9" fmla="*/ 20 h 456"/>
                <a:gd name="T10" fmla="*/ 13 w 302"/>
                <a:gd name="T11" fmla="*/ 0 h 456"/>
                <a:gd name="T12" fmla="*/ 288 w 302"/>
                <a:gd name="T13" fmla="*/ 0 h 456"/>
                <a:gd name="T14" fmla="*/ 302 w 302"/>
                <a:gd name="T15" fmla="*/ 20 h 456"/>
                <a:gd name="T16" fmla="*/ 302 w 302"/>
                <a:gd name="T17" fmla="*/ 43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6">
                  <a:moveTo>
                    <a:pt x="302" y="436"/>
                  </a:moveTo>
                  <a:cubicBezTo>
                    <a:pt x="302" y="447"/>
                    <a:pt x="296" y="456"/>
                    <a:pt x="288" y="456"/>
                  </a:cubicBezTo>
                  <a:cubicBezTo>
                    <a:pt x="13" y="456"/>
                    <a:pt x="13" y="456"/>
                    <a:pt x="13" y="456"/>
                  </a:cubicBezTo>
                  <a:cubicBezTo>
                    <a:pt x="6" y="456"/>
                    <a:pt x="0" y="447"/>
                    <a:pt x="0" y="43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9" name="Rectangle 49">
              <a:extLst>
                <a:ext uri="{FF2B5EF4-FFF2-40B4-BE49-F238E27FC236}">
                  <a16:creationId xmlns:a16="http://schemas.microsoft.com/office/drawing/2014/main" id="{15F1DBC8-B663-4CB9-9B42-271E4CB93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4697" y="1984678"/>
              <a:ext cx="606005" cy="369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0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LOVE</a:t>
              </a:r>
              <a:endParaRPr kumimoji="0" lang="zh-CN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0" name="Rectangle 50">
              <a:extLst>
                <a:ext uri="{FF2B5EF4-FFF2-40B4-BE49-F238E27FC236}">
                  <a16:creationId xmlns:a16="http://schemas.microsoft.com/office/drawing/2014/main" id="{41E5E95D-8AE9-420E-ABD9-6F7DD481F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1149350"/>
              <a:ext cx="138662" cy="425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2300" dirty="0">
                  <a:solidFill>
                    <a:srgbClr val="FFFFFF"/>
                  </a:solidFill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1" name="Rectangle 51">
              <a:extLst>
                <a:ext uri="{FF2B5EF4-FFF2-40B4-BE49-F238E27FC236}">
                  <a16:creationId xmlns:a16="http://schemas.microsoft.com/office/drawing/2014/main" id="{66B708E3-0311-4D3D-AC73-EE47BD38C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3684587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2" name="Rectangle 52">
              <a:extLst>
                <a:ext uri="{FF2B5EF4-FFF2-40B4-BE49-F238E27FC236}">
                  <a16:creationId xmlns:a16="http://schemas.microsoft.com/office/drawing/2014/main" id="{FBDF44F0-B975-4DBF-80DF-F60717F3BD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6125" y="1149350"/>
              <a:ext cx="260350" cy="42502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3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3" name="Rectangle 53">
              <a:extLst>
                <a:ext uri="{FF2B5EF4-FFF2-40B4-BE49-F238E27FC236}">
                  <a16:creationId xmlns:a16="http://schemas.microsoft.com/office/drawing/2014/main" id="{1FB81681-A380-4158-9AF9-F7EFD2BDC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6213" y="5449888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4" name="Rectangle 54">
              <a:extLst>
                <a:ext uri="{FF2B5EF4-FFF2-40B4-BE49-F238E27FC236}">
                  <a16:creationId xmlns:a16="http://schemas.microsoft.com/office/drawing/2014/main" id="{2FA22E07-C71A-482B-9422-81D404CC8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36353" y="3302375"/>
              <a:ext cx="600963" cy="33262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PIRCE</a:t>
              </a:r>
              <a:endParaRPr kumimoji="0" lang="zh-CN" altLang="zh-CN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5" name="Rectangle 55">
              <a:extLst>
                <a:ext uri="{FF2B5EF4-FFF2-40B4-BE49-F238E27FC236}">
                  <a16:creationId xmlns:a16="http://schemas.microsoft.com/office/drawing/2014/main" id="{F4994BDB-0663-453D-8693-5509DC8D4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3774" y="3275013"/>
              <a:ext cx="217897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G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6" name="Rectangle 56">
              <a:extLst>
                <a:ext uri="{FF2B5EF4-FFF2-40B4-BE49-F238E27FC236}">
                  <a16:creationId xmlns:a16="http://schemas.microsoft.com/office/drawing/2014/main" id="{9A64F0FB-6F84-4FFF-9CB8-EAFD443A4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3774" y="3709988"/>
              <a:ext cx="158470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S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7" name="Rectangle 57">
              <a:extLst>
                <a:ext uri="{FF2B5EF4-FFF2-40B4-BE49-F238E27FC236}">
                  <a16:creationId xmlns:a16="http://schemas.microsoft.com/office/drawing/2014/main" id="{E4C505D5-C5ED-434D-8653-EE649CADC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463" y="4602163"/>
              <a:ext cx="16927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T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8" name="Rectangle 58">
              <a:extLst>
                <a:ext uri="{FF2B5EF4-FFF2-40B4-BE49-F238E27FC236}">
                  <a16:creationId xmlns:a16="http://schemas.microsoft.com/office/drawing/2014/main" id="{DEFF40AE-ED0F-4466-ABCE-E56616550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463" y="4948238"/>
              <a:ext cx="21609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H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</p:grpSp>
      <p:sp>
        <p:nvSpPr>
          <p:cNvPr id="79" name="Rectangle 78"/>
          <p:cNvSpPr/>
          <p:nvPr/>
        </p:nvSpPr>
        <p:spPr>
          <a:xfrm>
            <a:off x="1967602" y="3249041"/>
            <a:ext cx="8417625" cy="83099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VÀ HẸN GẶP LẠI</a:t>
            </a:r>
          </a:p>
        </p:txBody>
      </p:sp>
      <p:pic>
        <p:nvPicPr>
          <p:cNvPr id="83" name="图片 14">
            <a:extLst>
              <a:ext uri="{FF2B5EF4-FFF2-40B4-BE49-F238E27FC236}">
                <a16:creationId xmlns:a16="http://schemas.microsoft.com/office/drawing/2014/main" id="{24C4C1C4-43C3-40EE-887E-6B37C3452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7" y="4174670"/>
            <a:ext cx="4084635" cy="2041582"/>
          </a:xfrm>
          <a:prstGeom prst="rect">
            <a:avLst/>
          </a:prstGeom>
        </p:spPr>
      </p:pic>
      <p:pic>
        <p:nvPicPr>
          <p:cNvPr id="84" name="图片 6">
            <a:extLst>
              <a:ext uri="{FF2B5EF4-FFF2-40B4-BE49-F238E27FC236}">
                <a16:creationId xmlns:a16="http://schemas.microsoft.com/office/drawing/2014/main" id="{D55673E8-2FB0-4E85-B254-56C877C27F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63874" y="-342891"/>
            <a:ext cx="2162083" cy="2588323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7B602EAC-AED2-499F-BCF9-F7A0BD1ACE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59" y="245865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4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2A6422E-1239-424D-A9AC-7C016DFA5003}"/>
              </a:ext>
            </a:extLst>
          </p:cNvPr>
          <p:cNvGrpSpPr/>
          <p:nvPr/>
        </p:nvGrpSpPr>
        <p:grpSpPr>
          <a:xfrm>
            <a:off x="556071" y="344228"/>
            <a:ext cx="4134561" cy="2508169"/>
            <a:chOff x="301091" y="301982"/>
            <a:chExt cx="4134561" cy="25081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4BD8349-BD85-4613-9513-E9EC2902C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1091" y="301982"/>
              <a:ext cx="4134561" cy="250816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D433534-521B-4282-B898-22AB8B0BD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620" y="498387"/>
              <a:ext cx="1158339" cy="914479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6A26C7-1147-42FC-AADF-4ABDE0CAC4CB}"/>
              </a:ext>
            </a:extLst>
          </p:cNvPr>
          <p:cNvGrpSpPr/>
          <p:nvPr/>
        </p:nvGrpSpPr>
        <p:grpSpPr>
          <a:xfrm>
            <a:off x="556071" y="3048802"/>
            <a:ext cx="7837301" cy="2234398"/>
            <a:chOff x="1768766" y="4552258"/>
            <a:chExt cx="7300588" cy="1291045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87463E55-27CE-4F53-84D3-A2D16AD8D959}"/>
                </a:ext>
              </a:extLst>
            </p:cNvPr>
            <p:cNvSpPr/>
            <p:nvPr/>
          </p:nvSpPr>
          <p:spPr>
            <a:xfrm>
              <a:off x="1768766" y="4644318"/>
              <a:ext cx="7212563" cy="1198985"/>
            </a:xfrm>
            <a:prstGeom prst="wedgeRoundRectCallout">
              <a:avLst>
                <a:gd name="adj1" fmla="val 32336"/>
                <a:gd name="adj2" fmla="val 14223"/>
                <a:gd name="adj3" fmla="val 1666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A6C8193F-D622-4D36-935C-6910A39E3518}"/>
                </a:ext>
              </a:extLst>
            </p:cNvPr>
            <p:cNvSpPr/>
            <p:nvPr/>
          </p:nvSpPr>
          <p:spPr>
            <a:xfrm>
              <a:off x="1856791" y="4552258"/>
              <a:ext cx="7212563" cy="1198985"/>
            </a:xfrm>
            <a:prstGeom prst="wedgeRoundRectCallout">
              <a:avLst>
                <a:gd name="adj1" fmla="val 53513"/>
                <a:gd name="adj2" fmla="val 45768"/>
                <a:gd name="adj3" fmla="val 16667"/>
              </a:avLst>
            </a:prstGeom>
            <a:solidFill>
              <a:schemeClr val="bg1"/>
            </a:solidFill>
            <a:ln w="19050">
              <a:solidFill>
                <a:srgbClr val="00009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BFE8E40-0C04-41D1-A809-0C5B1905F92A}"/>
              </a:ext>
            </a:extLst>
          </p:cNvPr>
          <p:cNvSpPr/>
          <p:nvPr/>
        </p:nvSpPr>
        <p:spPr>
          <a:xfrm>
            <a:off x="826822" y="3235751"/>
            <a:ext cx="7390294" cy="1701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ts val="3200"/>
              </a:lnSpc>
            </a:pPr>
            <a:r>
              <a:rPr lang="vi-VN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Khi thầy cô giáo trình chiếu bài học, đôi khi em thấy các trang chiếu </a:t>
            </a:r>
            <a:r>
              <a:rPr lang="vi-VN" sz="24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được xuất </a:t>
            </a:r>
            <a:r>
              <a:rPr lang="vi-VN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hiện một cách ấn tượng và hấp dẫn. Làm thế nào để được như vậy nhỉ?</a:t>
            </a:r>
          </a:p>
          <a:p>
            <a:pPr algn="just" defTabSz="342900">
              <a:lnSpc>
                <a:spcPts val="3200"/>
              </a:lnSpc>
            </a:pPr>
            <a:r>
              <a:rPr lang="vi-VN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Em hãy cùng tìm hiểu qua bài học này nhé!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F1B6C6-026F-4FB9-8D32-25D1F67CD14F}"/>
              </a:ext>
            </a:extLst>
          </p:cNvPr>
          <p:cNvSpPr/>
          <p:nvPr/>
        </p:nvSpPr>
        <p:spPr>
          <a:xfrm>
            <a:off x="1335016" y="1142864"/>
            <a:ext cx="3076025" cy="982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4400" b="1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KHỞI ĐỘNG</a:t>
            </a:r>
            <a:endParaRPr lang="vi-VN" sz="4400" b="1">
              <a:solidFill>
                <a:srgbClr val="0998D7"/>
              </a:solidFill>
              <a:latin typeface="SVN-SAF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plant&#10;&#10;Description automatically generated">
            <a:extLst>
              <a:ext uri="{FF2B5EF4-FFF2-40B4-BE49-F238E27FC236}">
                <a16:creationId xmlns:a16="http://schemas.microsoft.com/office/drawing/2014/main" id="{3BE4F914-F784-4F29-AAB8-C349D2E5DE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3" t="7883" r="19617" b="8001"/>
          <a:stretch/>
        </p:blipFill>
        <p:spPr>
          <a:xfrm>
            <a:off x="8393373" y="2204720"/>
            <a:ext cx="2895546" cy="38404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0409BAC-F58A-452A-980A-62091EAE5A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41064" y="1338001"/>
            <a:ext cx="499484" cy="44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1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2.96296E-6 L 2.91667E-6 -0.07223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E10EB54-4731-4DD5-8421-518086FEA3E2}"/>
              </a:ext>
            </a:extLst>
          </p:cNvPr>
          <p:cNvSpPr/>
          <p:nvPr/>
        </p:nvSpPr>
        <p:spPr>
          <a:xfrm>
            <a:off x="614526" y="156650"/>
            <a:ext cx="82111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32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 </a:t>
            </a:r>
            <a:endParaRPr lang="vi-VN" sz="3200" b="1" dirty="0">
              <a:solidFill>
                <a:srgbClr val="F03C69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4887A39-7735-4207-A78B-68076D1A4286}"/>
              </a:ext>
            </a:extLst>
          </p:cNvPr>
          <p:cNvGrpSpPr/>
          <p:nvPr/>
        </p:nvGrpSpPr>
        <p:grpSpPr>
          <a:xfrm>
            <a:off x="604133" y="968721"/>
            <a:ext cx="10962947" cy="5364629"/>
            <a:chOff x="512219" y="900102"/>
            <a:chExt cx="10962947" cy="536462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AB2ABA5-E39F-453B-A1F6-A8A302CF76CF}"/>
                </a:ext>
              </a:extLst>
            </p:cNvPr>
            <p:cNvSpPr/>
            <p:nvPr/>
          </p:nvSpPr>
          <p:spPr>
            <a:xfrm>
              <a:off x="3379791" y="1086631"/>
              <a:ext cx="7173355" cy="7397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32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Hiệu</a:t>
              </a:r>
              <a:r>
                <a:rPr lang="en-US" sz="32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ứng</a:t>
              </a:r>
              <a:r>
                <a:rPr lang="en-US" sz="32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chuyển</a:t>
              </a:r>
              <a:r>
                <a:rPr lang="en-US" sz="32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trang</a:t>
              </a:r>
              <a:endParaRPr lang="vi-VN" sz="3200" b="1" dirty="0">
                <a:solidFill>
                  <a:srgbClr val="7FC354"/>
                </a:solidFill>
                <a:latin typeface="SVN-Androgy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16B29C23-1986-4FCE-AE04-4E2E5FEDFBCC}"/>
                </a:ext>
              </a:extLst>
            </p:cNvPr>
            <p:cNvSpPr/>
            <p:nvPr/>
          </p:nvSpPr>
          <p:spPr>
            <a:xfrm>
              <a:off x="512219" y="1021436"/>
              <a:ext cx="10962947" cy="5243295"/>
            </a:xfrm>
            <a:prstGeom prst="roundRect">
              <a:avLst>
                <a:gd name="adj" fmla="val 3938"/>
              </a:avLst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0DA43EF-4FDA-4CA6-88C0-2BCCF27C1E7C}"/>
                </a:ext>
              </a:extLst>
            </p:cNvPr>
            <p:cNvSpPr/>
            <p:nvPr/>
          </p:nvSpPr>
          <p:spPr>
            <a:xfrm>
              <a:off x="747841" y="1807237"/>
              <a:ext cx="10642092" cy="11317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>
                <a:lnSpc>
                  <a:spcPct val="150000"/>
                </a:lnSpc>
              </a:pPr>
              <a:r>
                <a:rPr lang="vi-VN" sz="24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Em hãy quan sát thầy cô trình chiếu và nhận xét về cách chuyển tiếp giữa</a:t>
              </a:r>
              <a:r>
                <a:rPr lang="en-US" sz="24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4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các trang chiếu.</a:t>
              </a:r>
              <a:r>
                <a:rPr lang="en-US" sz="24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endParaRPr lang="vi-VN" sz="24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F981BEB-8658-4DB9-970A-DFF9F966A571}"/>
                </a:ext>
              </a:extLst>
            </p:cNvPr>
            <p:cNvGrpSpPr/>
            <p:nvPr/>
          </p:nvGrpSpPr>
          <p:grpSpPr>
            <a:xfrm>
              <a:off x="522612" y="900102"/>
              <a:ext cx="2898644" cy="933256"/>
              <a:chOff x="522612" y="900102"/>
              <a:chExt cx="2898644" cy="933256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C0485714-67DE-444C-AB85-04CC1EF99EEE}"/>
                  </a:ext>
                </a:extLst>
              </p:cNvPr>
              <p:cNvGrpSpPr/>
              <p:nvPr/>
            </p:nvGrpSpPr>
            <p:grpSpPr>
              <a:xfrm>
                <a:off x="522612" y="1095583"/>
                <a:ext cx="2372989" cy="661656"/>
                <a:chOff x="5906375" y="1404722"/>
                <a:chExt cx="2372989" cy="661656"/>
              </a:xfrm>
            </p:grpSpPr>
            <p:sp>
              <p:nvSpPr>
                <p:cNvPr id="21" name="Rectangle: Top Corners Rounded 20">
                  <a:extLst>
                    <a:ext uri="{FF2B5EF4-FFF2-40B4-BE49-F238E27FC236}">
                      <a16:creationId xmlns:a16="http://schemas.microsoft.com/office/drawing/2014/main" id="{195ABAE6-A846-409B-85E5-4CD6FF370697}"/>
                    </a:ext>
                  </a:extLst>
                </p:cNvPr>
                <p:cNvSpPr/>
                <p:nvPr/>
              </p:nvSpPr>
              <p:spPr>
                <a:xfrm>
                  <a:off x="5981023" y="1404722"/>
                  <a:ext cx="2298341" cy="661656"/>
                </a:xfrm>
                <a:prstGeom prst="round2SameRect">
                  <a:avLst/>
                </a:prstGeom>
                <a:solidFill>
                  <a:srgbClr val="7FC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b="1">
                    <a:latin typeface="UTM Bienvenue" panose="02040603050506020204" pitchFamily="18" charset="0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22D5722D-C4D9-4D78-80B8-7026BEF70276}"/>
                    </a:ext>
                  </a:extLst>
                </p:cNvPr>
                <p:cNvSpPr/>
                <p:nvPr/>
              </p:nvSpPr>
              <p:spPr>
                <a:xfrm>
                  <a:off x="5906375" y="1465062"/>
                  <a:ext cx="2135017" cy="5777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342900">
                    <a:lnSpc>
                      <a:spcPct val="150000"/>
                    </a:lnSpc>
                  </a:pPr>
                  <a:r>
                    <a:rPr lang="en-US" sz="2400" b="1">
                      <a:solidFill>
                        <a:schemeClr val="bg1"/>
                      </a:solidFill>
                      <a:latin typeface="UTM Bienvenue" panose="02040603050506020204" pitchFamily="18" charset="0"/>
                      <a:cs typeface="Times New Roman" panose="02020603050405020304" pitchFamily="18" charset="0"/>
                    </a:rPr>
                    <a:t>HOẠT ĐỘNG </a:t>
                  </a:r>
                  <a:endParaRPr lang="vi-VN" sz="2400" b="1">
                    <a:solidFill>
                      <a:schemeClr val="bg1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5CFE52EF-B45D-41EF-AD98-6772D8E16074}"/>
                  </a:ext>
                </a:extLst>
              </p:cNvPr>
              <p:cNvGrpSpPr/>
              <p:nvPr/>
            </p:nvGrpSpPr>
            <p:grpSpPr>
              <a:xfrm rot="20419193">
                <a:off x="2468303" y="900102"/>
                <a:ext cx="952953" cy="880803"/>
                <a:chOff x="8974078" y="279854"/>
                <a:chExt cx="3397172" cy="3224225"/>
              </a:xfrm>
            </p:grpSpPr>
            <p:pic>
              <p:nvPicPr>
                <p:cNvPr id="19" name="Picture 5">
                  <a:extLst>
                    <a:ext uri="{FF2B5EF4-FFF2-40B4-BE49-F238E27FC236}">
                      <a16:creationId xmlns:a16="http://schemas.microsoft.com/office/drawing/2014/main" id="{1F1A57E2-D857-4D89-A4EF-C44572F690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8974078" y="279854"/>
                  <a:ext cx="3397172" cy="3224225"/>
                </a:xfrm>
                <a:prstGeom prst="rect">
                  <a:avLst/>
                </a:prstGeom>
              </p:spPr>
            </p:pic>
            <p:pic>
              <p:nvPicPr>
                <p:cNvPr id="20" name="Picture 6">
                  <a:extLst>
                    <a:ext uri="{FF2B5EF4-FFF2-40B4-BE49-F238E27FC236}">
                      <a16:creationId xmlns:a16="http://schemas.microsoft.com/office/drawing/2014/main" id="{987D6516-EAFE-4645-8413-365F09D829A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9264793" y="565916"/>
                  <a:ext cx="2916628" cy="2768146"/>
                </a:xfrm>
                <a:prstGeom prst="rect">
                  <a:avLst/>
                </a:prstGeom>
              </p:spPr>
            </p:pic>
          </p:grp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F4984E6-5DDB-4389-BA4B-99FF68DE7565}"/>
                  </a:ext>
                </a:extLst>
              </p:cNvPr>
              <p:cNvSpPr/>
              <p:nvPr/>
            </p:nvSpPr>
            <p:spPr>
              <a:xfrm>
                <a:off x="2792351" y="1002361"/>
                <a:ext cx="36389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42900">
                  <a:lnSpc>
                    <a:spcPct val="150000"/>
                  </a:lnSpc>
                </a:pPr>
                <a:endParaRPr lang="vi-VN" sz="3200" b="1" dirty="0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D5BE3B3-60B4-D058-1697-C803B5095E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4038" y="3007641"/>
            <a:ext cx="8232922" cy="272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0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BABE6A-BF3B-49A7-A052-89E353AE79D3}"/>
              </a:ext>
            </a:extLst>
          </p:cNvPr>
          <p:cNvSpPr/>
          <p:nvPr/>
        </p:nvSpPr>
        <p:spPr>
          <a:xfrm>
            <a:off x="606489" y="454090"/>
            <a:ext cx="10935271" cy="536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 algn="just" defTabSz="342900">
              <a:lnSpc>
                <a:spcPct val="135000"/>
              </a:lnSpc>
            </a:pPr>
            <a:r>
              <a:rPr lang="vi-VN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F0000B-F8DC-4EF8-88DE-5FE0AD8C2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10" y="360783"/>
            <a:ext cx="734513" cy="65327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6217B81-52A1-4E04-A007-848CB1E69907}"/>
              </a:ext>
            </a:extLst>
          </p:cNvPr>
          <p:cNvSpPr/>
          <p:nvPr/>
        </p:nvSpPr>
        <p:spPr>
          <a:xfrm>
            <a:off x="394166" y="5450003"/>
            <a:ext cx="11689237" cy="1034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35000"/>
              </a:lnSpc>
            </a:pPr>
            <a:r>
              <a:rPr lang="vi-VN" sz="2400" i="1" dirty="0">
                <a:latin typeface="UTM Avo" panose="02040603050506020204" pitchFamily="18" charset="0"/>
                <a:cs typeface="Times New Roman" panose="02020603050405020304" pitchFamily="18" charset="0"/>
              </a:rPr>
              <a:t>Lưu ý: </a:t>
            </a:r>
            <a:r>
              <a:rPr lang="vi-VN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Hiệu ứng chuyển trang được đặt cho từng trang chiếu và mỗi trang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chiếu chỉ sử dụng được một kiểu hiệu ứng duy nhất.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75C2E3-B93D-03F7-417E-2F35D7D79669}"/>
              </a:ext>
            </a:extLst>
          </p:cNvPr>
          <p:cNvSpPr txBox="1"/>
          <p:nvPr/>
        </p:nvSpPr>
        <p:spPr>
          <a:xfrm>
            <a:off x="1226372" y="378673"/>
            <a:ext cx="10315388" cy="2233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kern="1200" dirty="0">
                <a:solidFill>
                  <a:srgbClr val="000000"/>
                </a:solidFill>
                <a:effectLst/>
                <a:latin typeface="UTM  avo"/>
                <a:ea typeface="方正黑体_GBK"/>
                <a:cs typeface="+mn-cs"/>
              </a:rPr>
              <a:t>Để trình chiếu ấn tượng và hấp dẫn hơn chúng ta có thể thêm hiệu ứng chuyển trang. </a:t>
            </a:r>
            <a:endParaRPr lang="en-US" sz="2000" kern="1200" dirty="0">
              <a:solidFill>
                <a:srgbClr val="000000"/>
              </a:solidFill>
              <a:effectLst/>
              <a:latin typeface="UTM  avo"/>
              <a:ea typeface="方正黑体_GBK"/>
              <a:cs typeface="+mn-cs"/>
            </a:endParaRPr>
          </a:p>
          <a:p>
            <a:pPr marL="0" algn="l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kern="1200" dirty="0">
                <a:solidFill>
                  <a:srgbClr val="000000"/>
                </a:solidFill>
                <a:effectLst/>
                <a:latin typeface="UTM  avo"/>
                <a:ea typeface="方正黑体_GBK"/>
                <a:cs typeface="+mn-cs"/>
              </a:rPr>
              <a:t>Hiệu ứng chuyển trang là cách thức trang chiếu xuất hiện khi trình chiếu. Các bước để tạo hiệu ứng chuyển trang: </a:t>
            </a:r>
            <a:endParaRPr lang="en-US" sz="2000" kern="1200" dirty="0">
              <a:solidFill>
                <a:srgbClr val="000000"/>
              </a:solidFill>
              <a:effectLst/>
              <a:latin typeface="UTM  avo"/>
              <a:ea typeface="方正黑体_GBK"/>
              <a:cs typeface="+mn-cs"/>
            </a:endParaRPr>
          </a:p>
          <a:p>
            <a:pPr marL="0" algn="l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i="1" kern="12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UTM  avo"/>
                <a:ea typeface="方正黑体_GBK"/>
                <a:cs typeface="+mn-cs"/>
              </a:rPr>
              <a:t>Bước 1</a:t>
            </a:r>
            <a:r>
              <a:rPr lang="vi-VN" sz="2000" kern="1200" dirty="0">
                <a:solidFill>
                  <a:srgbClr val="000000"/>
                </a:solidFill>
                <a:effectLst/>
                <a:latin typeface="UTM  avo"/>
                <a:ea typeface="方正黑体_GBK"/>
                <a:cs typeface="+mn-cs"/>
              </a:rPr>
              <a:t>: Chọn trang chiếu muốn tạo hiệu ứng. </a:t>
            </a:r>
            <a:endParaRPr lang="en-US" sz="2000" kern="1200" dirty="0">
              <a:solidFill>
                <a:srgbClr val="000000"/>
              </a:solidFill>
              <a:effectLst/>
              <a:latin typeface="UTM  avo"/>
              <a:ea typeface="方正黑体_GBK"/>
              <a:cs typeface="+mn-cs"/>
            </a:endParaRPr>
          </a:p>
          <a:p>
            <a:pPr marL="0" algn="l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i="1" kern="12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UTM  avo"/>
                <a:ea typeface="方正黑体_GBK"/>
                <a:cs typeface="+mn-cs"/>
              </a:rPr>
              <a:t>Bước 2</a:t>
            </a:r>
            <a:r>
              <a:rPr lang="vi-VN" sz="2000" kern="1200" dirty="0">
                <a:solidFill>
                  <a:srgbClr val="000000"/>
                </a:solidFill>
                <a:effectLst/>
                <a:latin typeface="UTM  avo"/>
                <a:ea typeface="方正黑体_GBK"/>
                <a:cs typeface="+mn-cs"/>
              </a:rPr>
              <a:t>: Chọn một hiệu ứng chuyển trang trên nhóm lệnh </a:t>
            </a:r>
            <a:r>
              <a:rPr lang="vi-VN" sz="2000" b="1" kern="1200" dirty="0">
                <a:solidFill>
                  <a:srgbClr val="000000"/>
                </a:solidFill>
                <a:effectLst/>
                <a:latin typeface="UTM  avo"/>
                <a:ea typeface="方正黑体_GBK"/>
                <a:cs typeface="+mn-cs"/>
              </a:rPr>
              <a:t>Transition to This Slide </a:t>
            </a:r>
            <a:r>
              <a:rPr lang="vi-VN" sz="2000" kern="1200" dirty="0">
                <a:solidFill>
                  <a:srgbClr val="000000"/>
                </a:solidFill>
                <a:effectLst/>
                <a:latin typeface="UTM  avo"/>
                <a:ea typeface="方正黑体_GBK"/>
                <a:cs typeface="+mn-cs"/>
              </a:rPr>
              <a:t>của dải lệnh </a:t>
            </a:r>
            <a:r>
              <a:rPr lang="vi-VN" sz="2000" b="1" kern="1200" dirty="0">
                <a:solidFill>
                  <a:srgbClr val="000000"/>
                </a:solidFill>
                <a:effectLst/>
                <a:latin typeface="UTM  avo"/>
                <a:ea typeface="方正黑体_GBK"/>
                <a:cs typeface="+mn-cs"/>
              </a:rPr>
              <a:t>Transitions.</a:t>
            </a:r>
            <a:r>
              <a:rPr lang="vi-VN" sz="2000" kern="1200" dirty="0">
                <a:solidFill>
                  <a:srgbClr val="000000"/>
                </a:solidFill>
                <a:effectLst/>
                <a:latin typeface="UTM  avo"/>
                <a:ea typeface="方正黑体_GBK"/>
                <a:cs typeface="+mn-cs"/>
              </a:rPr>
              <a:t> </a:t>
            </a:r>
            <a:endParaRPr lang="en-US" sz="2000" dirty="0">
              <a:effectLst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6C4625-84AB-A661-DF15-F22A71C62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17" y="2328672"/>
            <a:ext cx="5150002" cy="303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7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A280BD5-3226-44FD-9336-8CC9C64E993D}"/>
              </a:ext>
            </a:extLst>
          </p:cNvPr>
          <p:cNvGrpSpPr/>
          <p:nvPr/>
        </p:nvGrpSpPr>
        <p:grpSpPr>
          <a:xfrm>
            <a:off x="1348051" y="378360"/>
            <a:ext cx="9094013" cy="1629525"/>
            <a:chOff x="149795" y="535277"/>
            <a:chExt cx="9495897" cy="162952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2AF4E26-8EB3-4844-811C-3F4A2099F61D}"/>
                </a:ext>
              </a:extLst>
            </p:cNvPr>
            <p:cNvGrpSpPr/>
            <p:nvPr/>
          </p:nvGrpSpPr>
          <p:grpSpPr>
            <a:xfrm>
              <a:off x="149795" y="535277"/>
              <a:ext cx="9495897" cy="1629525"/>
              <a:chOff x="149795" y="535277"/>
              <a:chExt cx="9495897" cy="1629525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A05A8335-9F34-47A5-8BCF-2B5DE644CC56}"/>
                  </a:ext>
                </a:extLst>
              </p:cNvPr>
              <p:cNvGrpSpPr/>
              <p:nvPr/>
            </p:nvGrpSpPr>
            <p:grpSpPr>
              <a:xfrm>
                <a:off x="552796" y="917810"/>
                <a:ext cx="9092896" cy="1246992"/>
                <a:chOff x="1338208" y="943284"/>
                <a:chExt cx="8180364" cy="1839657"/>
              </a:xfrm>
            </p:grpSpPr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id="{4C9C130B-0C1E-462F-83F5-D5E64FFE342F}"/>
                    </a:ext>
                  </a:extLst>
                </p:cNvPr>
                <p:cNvSpPr/>
                <p:nvPr/>
              </p:nvSpPr>
              <p:spPr>
                <a:xfrm>
                  <a:off x="1424711" y="1063553"/>
                  <a:ext cx="8093861" cy="1719388"/>
                </a:xfrm>
                <a:prstGeom prst="roundRect">
                  <a:avLst/>
                </a:prstGeom>
                <a:solidFill>
                  <a:srgbClr val="C1BFC5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ectangle: Rounded Corners 13">
                  <a:extLst>
                    <a:ext uri="{FF2B5EF4-FFF2-40B4-BE49-F238E27FC236}">
                      <a16:creationId xmlns:a16="http://schemas.microsoft.com/office/drawing/2014/main" id="{53D734E4-82AF-47EC-8DB3-39F69AEEC9D9}"/>
                    </a:ext>
                  </a:extLst>
                </p:cNvPr>
                <p:cNvSpPr/>
                <p:nvPr/>
              </p:nvSpPr>
              <p:spPr>
                <a:xfrm>
                  <a:off x="1338208" y="943284"/>
                  <a:ext cx="8093866" cy="1719387"/>
                </a:xfrm>
                <a:prstGeom prst="roundRect">
                  <a:avLst/>
                </a:prstGeom>
                <a:solidFill>
                  <a:srgbClr val="F2E9C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B29A9421-470C-49CF-8988-F5727F3AD2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49795" y="535277"/>
                <a:ext cx="998307" cy="883997"/>
              </a:xfrm>
              <a:prstGeom prst="rect">
                <a:avLst/>
              </a:prstGeom>
            </p:spPr>
          </p:pic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B593A40-4BBA-4D35-87AB-C8B627A5971D}"/>
                </a:ext>
              </a:extLst>
            </p:cNvPr>
            <p:cNvSpPr/>
            <p:nvPr/>
          </p:nvSpPr>
          <p:spPr>
            <a:xfrm>
              <a:off x="946676" y="1021967"/>
              <a:ext cx="8602868" cy="1006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35000"/>
                </a:lnSpc>
              </a:pPr>
              <a:r>
                <a:rPr lang="vi-VN" sz="2200" b="1" dirty="0">
                  <a:solidFill>
                    <a:srgbClr val="F03C6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Em có thể thêm hiệu ứng chuyển trang để </a:t>
              </a:r>
              <a:r>
                <a:rPr lang="vi-VN" sz="2200" b="1" dirty="0" smtClean="0">
                  <a:solidFill>
                    <a:srgbClr val="F03C6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200" b="1" smtClean="0">
                  <a:solidFill>
                    <a:srgbClr val="F03C6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200" b="1" smtClean="0">
                  <a:solidFill>
                    <a:srgbClr val="F03C6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trình </a:t>
              </a:r>
              <a:r>
                <a:rPr lang="vi-VN" sz="2200" b="1" dirty="0">
                  <a:solidFill>
                    <a:srgbClr val="F03C6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chiếu ấn </a:t>
              </a:r>
              <a:r>
                <a:rPr lang="vi-VN" sz="2200" b="1" dirty="0" smtClean="0">
                  <a:solidFill>
                    <a:srgbClr val="F03C6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tượng</a:t>
              </a:r>
              <a:r>
                <a:rPr lang="en-US" sz="2200" b="1" dirty="0" smtClean="0">
                  <a:solidFill>
                    <a:srgbClr val="F03C6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200" b="1" dirty="0" smtClean="0">
                  <a:solidFill>
                    <a:srgbClr val="F03C6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và </a:t>
              </a:r>
              <a:r>
                <a:rPr lang="vi-VN" sz="2200" b="1" dirty="0">
                  <a:solidFill>
                    <a:srgbClr val="F03C6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hấp dẫn hơn.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AAB82F71-378F-4682-B499-8D2C458D0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902" y="2288783"/>
            <a:ext cx="897917" cy="88399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18A3791-48BD-4296-B87A-1561C00FA520}"/>
              </a:ext>
            </a:extLst>
          </p:cNvPr>
          <p:cNvSpPr/>
          <p:nvPr/>
        </p:nvSpPr>
        <p:spPr>
          <a:xfrm>
            <a:off x="1573034" y="2121025"/>
            <a:ext cx="93151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en-US" sz="2200" b="1" dirty="0">
                <a:latin typeface="UTM Avo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vi-VN" sz="2200" dirty="0">
                <a:latin typeface="UTM Avo" panose="02040603050506020204" pitchFamily="18" charset="0"/>
                <a:cs typeface="Times New Roman" panose="02020603050405020304" pitchFamily="18" charset="0"/>
              </a:rPr>
              <a:t>Mỗi phát biểu dưới đây đúng hay </a:t>
            </a:r>
            <a:r>
              <a:rPr lang="vi-VN" sz="22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sai?</a:t>
            </a:r>
            <a:endParaRPr lang="vi-VN" sz="22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vi-VN" sz="2200" dirty="0">
                <a:latin typeface="UTM Avo" panose="02040603050506020204" pitchFamily="18" charset="0"/>
                <a:cs typeface="Times New Roman" panose="02020603050405020304" pitchFamily="18" charset="0"/>
              </a:rPr>
              <a:t>a) Mỗi trang chiếu có thể có nhiều kiểu hiệu ứng chuyển trang.</a:t>
            </a:r>
          </a:p>
          <a:p>
            <a:pPr algn="just" defTabSz="342900">
              <a:lnSpc>
                <a:spcPct val="150000"/>
              </a:lnSpc>
            </a:pPr>
            <a:r>
              <a:rPr lang="vi-VN" sz="2200" dirty="0">
                <a:latin typeface="UTM Avo" panose="02040603050506020204" pitchFamily="18" charset="0"/>
                <a:cs typeface="Times New Roman" panose="02020603050405020304" pitchFamily="18" charset="0"/>
              </a:rPr>
              <a:t>b) Trong một bài trình chiếu có thể có nhiều hiệu ứng chuyển trang khác nhau.</a:t>
            </a:r>
          </a:p>
          <a:p>
            <a:pPr algn="just" defTabSz="342900">
              <a:lnSpc>
                <a:spcPct val="150000"/>
              </a:lnSpc>
            </a:pPr>
            <a:r>
              <a:rPr lang="vi-VN" sz="2200" dirty="0">
                <a:latin typeface="UTM Avo" panose="02040603050506020204" pitchFamily="18" charset="0"/>
                <a:cs typeface="Times New Roman" panose="02020603050405020304" pitchFamily="18" charset="0"/>
              </a:rPr>
              <a:t>c) Hiệu ứng chuyển trang giúp cho bài thuyết trình sinh động và </a:t>
            </a:r>
            <a:r>
              <a:rPr lang="vi-VN" sz="22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hấp</a:t>
            </a:r>
            <a:r>
              <a:rPr lang="en-US" sz="22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dẫn </a:t>
            </a:r>
            <a:r>
              <a:rPr lang="vi-VN" sz="2200" dirty="0">
                <a:latin typeface="UTM Avo" panose="02040603050506020204" pitchFamily="18" charset="0"/>
                <a:cs typeface="Times New Roman" panose="02020603050405020304" pitchFamily="18" charset="0"/>
              </a:rPr>
              <a:t>hơn.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504934-E7BD-3F81-FB8F-69CE3385B8BE}"/>
              </a:ext>
            </a:extLst>
          </p:cNvPr>
          <p:cNvSpPr txBox="1"/>
          <p:nvPr/>
        </p:nvSpPr>
        <p:spPr>
          <a:xfrm>
            <a:off x="1751052" y="5455010"/>
            <a:ext cx="60944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0" i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Roboto" panose="02000000000000000000" pitchFamily="2" charset="0"/>
              </a:rPr>
              <a:t>a) Sai.</a:t>
            </a:r>
          </a:p>
          <a:p>
            <a:pPr algn="l"/>
            <a:r>
              <a:rPr lang="pt-BR" b="0" i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Roboto" panose="02000000000000000000" pitchFamily="2" charset="0"/>
              </a:rPr>
              <a:t>b) Đúng.</a:t>
            </a:r>
          </a:p>
          <a:p>
            <a:pPr algn="l"/>
            <a:r>
              <a:rPr lang="pt-BR" b="0" i="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Roboto" panose="02000000000000000000" pitchFamily="2" charset="0"/>
              </a:rPr>
              <a:t>c) Đúng.</a:t>
            </a:r>
          </a:p>
        </p:txBody>
      </p:sp>
    </p:spTree>
    <p:extLst>
      <p:ext uri="{BB962C8B-B14F-4D97-AF65-F5344CB8AC3E}">
        <p14:creationId xmlns:p14="http://schemas.microsoft.com/office/powerpoint/2010/main" val="102598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E10EB54-4731-4DD5-8421-518086FEA3E2}"/>
              </a:ext>
            </a:extLst>
          </p:cNvPr>
          <p:cNvSpPr/>
          <p:nvPr/>
        </p:nvSpPr>
        <p:spPr>
          <a:xfrm>
            <a:off x="614526" y="292955"/>
            <a:ext cx="8211146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sz="28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2. Thực hành tạo HIỆU ỨNG CHUYỂN TRANG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F0A009-D01A-AB1E-276E-31D7871982B3}"/>
              </a:ext>
            </a:extLst>
          </p:cNvPr>
          <p:cNvSpPr txBox="1"/>
          <p:nvPr/>
        </p:nvSpPr>
        <p:spPr>
          <a:xfrm>
            <a:off x="614526" y="964806"/>
            <a:ext cx="909450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vi-VN" sz="2000" b="1" dirty="0">
                <a:solidFill>
                  <a:schemeClr val="accent6"/>
                </a:solidFill>
                <a:latin typeface="UTM  avo"/>
              </a:rPr>
              <a:t>NHIỆM VỤ</a:t>
            </a:r>
            <a:r>
              <a:rPr lang="vi-VN" sz="2000" dirty="0">
                <a:latin typeface="UTM  avo"/>
              </a:rPr>
              <a:t>: Hãy mở tệp </a:t>
            </a:r>
            <a:r>
              <a:rPr lang="vi-VN" sz="2000" dirty="0">
                <a:solidFill>
                  <a:schemeClr val="accent6"/>
                </a:solidFill>
                <a:latin typeface="UTM  avo"/>
              </a:rPr>
              <a:t>Canh dep que huong </a:t>
            </a:r>
            <a:r>
              <a:rPr lang="vi-VN" sz="2000" dirty="0">
                <a:latin typeface="UTM  avo"/>
              </a:rPr>
              <a:t>đã lưu ở Bài 8 và thêm các hiệu ứng chuyển trang theo những yêu cầu sau và lưu lại tệp trình chiếu. </a:t>
            </a:r>
            <a:endParaRPr lang="en-US" sz="2000" dirty="0">
              <a:latin typeface="UTM  avo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9BF34B-1DAF-06AF-63ED-0470E659A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761" y="2269129"/>
            <a:ext cx="9612478" cy="200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10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64752" y="419842"/>
            <a:ext cx="10960159" cy="6018316"/>
            <a:chOff x="964752" y="419842"/>
            <a:chExt cx="10960159" cy="601831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D505E70-6FFF-4823-AD10-E44225708B1A}"/>
                </a:ext>
              </a:extLst>
            </p:cNvPr>
            <p:cNvSpPr/>
            <p:nvPr/>
          </p:nvSpPr>
          <p:spPr>
            <a:xfrm>
              <a:off x="964752" y="419842"/>
              <a:ext cx="9168986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/>
              <a:r>
                <a:rPr lang="vi-VN" sz="2000" dirty="0">
                  <a:solidFill>
                    <a:srgbClr val="FFC0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Hướng dẫn:</a:t>
              </a:r>
            </a:p>
            <a:p>
              <a:pPr algn="just" defTabSz="342900"/>
              <a:r>
                <a:rPr lang="vi-VN" sz="2000" i="1" dirty="0">
                  <a:solidFill>
                    <a:srgbClr val="FFC0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Bước 1: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Khởi động phần mềm trình chiếu.</a:t>
              </a:r>
            </a:p>
            <a:p>
              <a:pPr algn="just" defTabSz="342900"/>
              <a:r>
                <a:rPr lang="vi-VN" sz="2000" i="1" dirty="0">
                  <a:solidFill>
                    <a:srgbClr val="FFC0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Bước 2: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Chọn lệnh Open trong bảng chọn File. Cửa sổ Open hiện ra, chọn</a:t>
              </a:r>
            </a:p>
            <a:p>
              <a:pPr algn="just" defTabSz="342900"/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tệp Canh dep que huong trong thư mục tên của em.</a:t>
              </a:r>
            </a:p>
            <a:p>
              <a:pPr algn="just" defTabSz="342900"/>
              <a:r>
                <a:rPr lang="vi-VN" sz="2000" i="1" dirty="0">
                  <a:solidFill>
                    <a:srgbClr val="FFC0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Bước 3: </a:t>
              </a:r>
              <a:r>
                <a:rPr lang="vi-VN" sz="20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Chọn hiệu ứng chuyển trang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76BBDEF-A0B9-671A-DCE4-3EA13D723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14833" y="2333590"/>
              <a:ext cx="6510078" cy="4104568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028C112-6BCC-FFCF-8DF8-F4190F6807DF}"/>
                </a:ext>
              </a:extLst>
            </p:cNvPr>
            <p:cNvSpPr/>
            <p:nvPr/>
          </p:nvSpPr>
          <p:spPr>
            <a:xfrm>
              <a:off x="964752" y="2411277"/>
              <a:ext cx="4610500" cy="35702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/>
              <a:r>
                <a:rPr lang="vi-VN" i="1" dirty="0">
                  <a:latin typeface="UTM  avo"/>
                </a:rPr>
                <a:t>Lưu ý</a:t>
              </a:r>
              <a:r>
                <a:rPr lang="vi-VN" dirty="0">
                  <a:latin typeface="UTM  avo"/>
                </a:rPr>
                <a:t>: Một số hiệu ứng sẽ không xuất hiện sẵn trên dải lệnh </a:t>
              </a:r>
              <a:r>
                <a:rPr lang="vi-VN" b="1" dirty="0">
                  <a:latin typeface="UTM  avo"/>
                </a:rPr>
                <a:t>Transitions</a:t>
              </a:r>
              <a:r>
                <a:rPr lang="vi-VN" dirty="0">
                  <a:latin typeface="UTM  avo"/>
                </a:rPr>
                <a:t>, hãy nháy chuột vào nút </a:t>
              </a:r>
              <a:r>
                <a:rPr lang="en-US" dirty="0">
                  <a:latin typeface="UTM Avo" panose="02040603050506020204"/>
                </a:rPr>
                <a:t>  </a:t>
              </a:r>
              <a:r>
                <a:rPr lang="vi-VN" dirty="0" smtClean="0">
                  <a:latin typeface="UTM  avo"/>
                </a:rPr>
                <a:t>để </a:t>
              </a:r>
              <a:r>
                <a:rPr lang="vi-VN" dirty="0">
                  <a:latin typeface="UTM  avo"/>
                </a:rPr>
                <a:t>xuất hiện danh sách hiệu ứng và chọn hiệu ứng thích hợp. Thực hiện tương tự để tạo hiệu ứng chuyển trang với các trang chiếu còn lại.</a:t>
              </a:r>
              <a:endParaRPr lang="en-US" dirty="0">
                <a:latin typeface="UTM Avo" panose="02040603050506020204"/>
              </a:endParaRPr>
            </a:p>
            <a:p>
              <a:pPr algn="just" defTabSz="342900"/>
              <a:r>
                <a:rPr lang="vi-VN" sz="2000" i="1" dirty="0">
                  <a:solidFill>
                    <a:srgbClr val="FFC000"/>
                  </a:solidFill>
                  <a:latin typeface="UTM  avo"/>
                </a:rPr>
                <a:t>Bước 4</a:t>
              </a:r>
              <a:r>
                <a:rPr lang="vi-VN" sz="2000" dirty="0">
                  <a:latin typeface="UTM  avo"/>
                </a:rPr>
                <a:t>: Nhấn phím </a:t>
              </a:r>
              <a:r>
                <a:rPr lang="vi-VN" sz="2000" b="1" dirty="0">
                  <a:latin typeface="UTM  avo"/>
                </a:rPr>
                <a:t>F5</a:t>
              </a:r>
              <a:r>
                <a:rPr lang="vi-VN" sz="2000" dirty="0">
                  <a:latin typeface="UTM  avo"/>
                </a:rPr>
                <a:t> (hoặc nháy chuột vào nút lệnh </a:t>
              </a:r>
              <a:r>
                <a:rPr lang="en-US" sz="2000" dirty="0">
                  <a:latin typeface="UTM Avo" panose="02040603050506020204"/>
                </a:rPr>
                <a:t>   </a:t>
              </a:r>
              <a:r>
                <a:rPr lang="vi-VN" sz="2000" dirty="0">
                  <a:latin typeface="UTM  avo"/>
                </a:rPr>
                <a:t>) để trình chiếu và xem các hiệu ứng chuyển trang. </a:t>
              </a:r>
              <a:endParaRPr lang="en-US" sz="2000" dirty="0">
                <a:latin typeface="UTM Avo" panose="02040603050506020204"/>
              </a:endParaRPr>
            </a:p>
            <a:p>
              <a:pPr algn="just" defTabSz="342900"/>
              <a:r>
                <a:rPr lang="vi-VN" sz="2000" i="1" dirty="0">
                  <a:solidFill>
                    <a:srgbClr val="FFC000"/>
                  </a:solidFill>
                  <a:latin typeface="UTM  avo"/>
                </a:rPr>
                <a:t>Bước 5</a:t>
              </a:r>
              <a:r>
                <a:rPr lang="vi-VN" sz="2000" dirty="0">
                  <a:latin typeface="UTM  avo"/>
                </a:rPr>
                <a:t>: Nháy chuột vào nút lệnh </a:t>
              </a:r>
              <a:r>
                <a:rPr lang="en-US" sz="2000" dirty="0">
                  <a:latin typeface="UTM Avo" panose="02040603050506020204"/>
                </a:rPr>
                <a:t>    </a:t>
              </a:r>
              <a:r>
                <a:rPr lang="vi-VN" sz="2000" dirty="0">
                  <a:latin typeface="UTM  avo"/>
                </a:rPr>
                <a:t>để lưu tệp.</a:t>
              </a:r>
              <a:endParaRPr lang="vi-VN" sz="2000" dirty="0">
                <a:latin typeface="UTM  avo"/>
                <a:cs typeface="Times New Roman" panose="02020603050405020304" pitchFamily="18" charset="0"/>
              </a:endParaRPr>
            </a:p>
            <a:p>
              <a:pPr algn="just" defTabSz="342900"/>
              <a:endParaRPr lang="en-US" dirty="0">
                <a:latin typeface="UTM Avo" panose="02040603050506020204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3A21659-277C-3B40-57EE-75215E3BA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6691" y="2995727"/>
              <a:ext cx="226566" cy="30208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713BB61-9CAC-4B75-87D6-352E133C1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3436" y="4455288"/>
              <a:ext cx="283208" cy="30208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3AA4763-FFF9-BD4D-3366-B28E57B8B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63120" y="5036152"/>
              <a:ext cx="320068" cy="350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77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0BEE735-CE58-4102-B051-8E89722AB9F6}"/>
              </a:ext>
            </a:extLst>
          </p:cNvPr>
          <p:cNvGrpSpPr/>
          <p:nvPr/>
        </p:nvGrpSpPr>
        <p:grpSpPr>
          <a:xfrm>
            <a:off x="515202" y="21353"/>
            <a:ext cx="2965117" cy="838871"/>
            <a:chOff x="472590" y="78599"/>
            <a:chExt cx="2965117" cy="83887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9E35BFB-9160-475A-9A3C-F4BFA55FD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2590" y="127612"/>
              <a:ext cx="996358" cy="789858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92854C-9D59-4229-99FA-518A76AD336B}"/>
                </a:ext>
              </a:extLst>
            </p:cNvPr>
            <p:cNvSpPr/>
            <p:nvPr/>
          </p:nvSpPr>
          <p:spPr>
            <a:xfrm>
              <a:off x="1538257" y="78599"/>
              <a:ext cx="189945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 dirty="0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rPr>
                <a:t>LUYỆN TẬP</a:t>
              </a:r>
              <a:endParaRPr lang="vi-VN" sz="2800" b="1" dirty="0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9770DC8-2D80-4B12-B179-29CF25F904DF}"/>
              </a:ext>
            </a:extLst>
          </p:cNvPr>
          <p:cNvSpPr/>
          <p:nvPr/>
        </p:nvSpPr>
        <p:spPr>
          <a:xfrm>
            <a:off x="327735" y="2409175"/>
            <a:ext cx="3540428" cy="2352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en-US" sz="2000" b="1" dirty="0">
                <a:latin typeface="UTM Avo" panose="02040603050506020204" pitchFamily="18" charset="0"/>
                <a:cs typeface="Times New Roman" panose="02020603050405020304" pitchFamily="18" charset="0"/>
              </a:rPr>
              <a:t>2.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Em hãy thực hành các nhiệm vụ sau:</a:t>
            </a:r>
          </a:p>
          <a:p>
            <a:pPr algn="just" defTabSz="342900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a) Tạo bốn trang chiếu theo gợi ý sau đây để</a:t>
            </a:r>
            <a:r>
              <a:rPr lang="en-US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giới thiệu Hồ Hoàn Kiếm: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D8C3E9D-E8E9-471D-ACBD-32C20ACB1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7473" y="282610"/>
            <a:ext cx="589731" cy="5206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B25E82-35CB-A9AE-9DEA-C01E0F183547}"/>
              </a:ext>
            </a:extLst>
          </p:cNvPr>
          <p:cNvSpPr txBox="1"/>
          <p:nvPr/>
        </p:nvSpPr>
        <p:spPr>
          <a:xfrm>
            <a:off x="635645" y="920495"/>
            <a:ext cx="102428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000" dirty="0" err="1">
                <a:latin typeface="UTM  avo"/>
              </a:rPr>
              <a:t>Các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nút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lệnh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của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hiệu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ứng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chuyển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trang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nằm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trên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dải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lệnh</a:t>
            </a:r>
            <a:r>
              <a:rPr lang="en-US" sz="2000" dirty="0">
                <a:latin typeface="UTM  avo"/>
              </a:rPr>
              <a:t> </a:t>
            </a:r>
            <a:r>
              <a:rPr lang="en-US" sz="2000" dirty="0" err="1">
                <a:latin typeface="UTM  avo"/>
              </a:rPr>
              <a:t>nào</a:t>
            </a:r>
            <a:r>
              <a:rPr lang="en-US" sz="2000" dirty="0">
                <a:latin typeface="UTM  avo"/>
              </a:rPr>
              <a:t>?</a:t>
            </a:r>
          </a:p>
          <a:p>
            <a:pPr marL="457200" indent="-457200">
              <a:buAutoNum type="arabicPeriod"/>
            </a:pPr>
            <a:endParaRPr lang="en-US" sz="2000" dirty="0">
              <a:latin typeface="UTM  avo"/>
            </a:endParaRPr>
          </a:p>
          <a:p>
            <a:r>
              <a:rPr lang="en-US" sz="2000" dirty="0">
                <a:latin typeface="UTM  avo"/>
              </a:rPr>
              <a:t>A. Design.          </a:t>
            </a:r>
            <a:r>
              <a:rPr lang="en-US" sz="2000" dirty="0" smtClean="0">
                <a:latin typeface="UTM  avo"/>
              </a:rPr>
              <a:t> </a:t>
            </a:r>
            <a:r>
              <a:rPr lang="en-US" sz="2000" dirty="0">
                <a:latin typeface="UTM  avo"/>
              </a:rPr>
              <a:t>B. Animations.                 </a:t>
            </a:r>
            <a:r>
              <a:rPr lang="en-US" sz="2000" dirty="0" smtClean="0">
                <a:latin typeface="UTM  avo"/>
              </a:rPr>
              <a:t> </a:t>
            </a:r>
            <a:r>
              <a:rPr lang="en-US" sz="2000" dirty="0">
                <a:latin typeface="UTM  avo"/>
              </a:rPr>
              <a:t>C. Home.                              </a:t>
            </a:r>
            <a:r>
              <a:rPr lang="en-US" sz="2000" dirty="0" err="1" smtClean="0">
                <a:latin typeface="UTM  avo"/>
              </a:rPr>
              <a:t>D.Transitions</a:t>
            </a:r>
            <a:r>
              <a:rPr lang="en-US" sz="2000" dirty="0">
                <a:latin typeface="UTM  avo"/>
              </a:rPr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3DEE680-4CE2-9C19-45D9-F642C5A23E32}"/>
              </a:ext>
            </a:extLst>
          </p:cNvPr>
          <p:cNvSpPr/>
          <p:nvPr/>
        </p:nvSpPr>
        <p:spPr>
          <a:xfrm>
            <a:off x="8606576" y="1569749"/>
            <a:ext cx="358219" cy="361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F26DA6-B83A-534E-76E1-1821CB7AA2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727" y="1931549"/>
            <a:ext cx="7245611" cy="48189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629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F26DA6-B83A-534E-76E1-1821CB7AA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682" y="214714"/>
            <a:ext cx="10412963" cy="692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7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1.8|32.7|2.7|1.5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1.8|32.7|2.7|1.5|1.1"/>
</p:tagLst>
</file>

<file path=ppt/theme/theme1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5794</TotalTime>
  <Words>660</Words>
  <Application>Microsoft Office PowerPoint</Application>
  <PresentationFormat>Widescreen</PresentationFormat>
  <Paragraphs>62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8" baseType="lpstr">
      <vt:lpstr>微软雅黑</vt:lpstr>
      <vt:lpstr>Arial</vt:lpstr>
      <vt:lpstr>Calibri</vt:lpstr>
      <vt:lpstr>等线</vt:lpstr>
      <vt:lpstr>iCiel Cadena</vt:lpstr>
      <vt:lpstr>Roboto</vt:lpstr>
      <vt:lpstr>Segoe Print</vt:lpstr>
      <vt:lpstr>SVN-Androgyne</vt:lpstr>
      <vt:lpstr>SVN-SAF</vt:lpstr>
      <vt:lpstr>Times New Roman</vt:lpstr>
      <vt:lpstr>UTM  avo</vt:lpstr>
      <vt:lpstr>UTM Avo</vt:lpstr>
      <vt:lpstr>UTM Bienvenue</vt:lpstr>
      <vt:lpstr>UVF Salome</vt:lpstr>
      <vt:lpstr>方正黑体_GBK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DELL</cp:lastModifiedBy>
  <cp:revision>197</cp:revision>
  <dcterms:created xsi:type="dcterms:W3CDTF">2021-11-14T08:33:55Z</dcterms:created>
  <dcterms:modified xsi:type="dcterms:W3CDTF">2026-01-22T02:53:08Z</dcterms:modified>
</cp:coreProperties>
</file>