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4"/>
  </p:notesMasterIdLst>
  <p:sldIdLst>
    <p:sldId id="2953" r:id="rId2"/>
    <p:sldId id="2969" r:id="rId3"/>
    <p:sldId id="2950" r:id="rId4"/>
    <p:sldId id="2948" r:id="rId5"/>
    <p:sldId id="2971" r:id="rId6"/>
    <p:sldId id="2977" r:id="rId7"/>
    <p:sldId id="2947" r:id="rId8"/>
    <p:sldId id="2970" r:id="rId9"/>
    <p:sldId id="3007" r:id="rId10"/>
    <p:sldId id="3008" r:id="rId11"/>
    <p:sldId id="3009" r:id="rId12"/>
    <p:sldId id="28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8D7"/>
    <a:srgbClr val="FF3399"/>
    <a:srgbClr val="FFFFFF"/>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1"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10/10/2024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84401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3" name="Picture 2" descr="A picture containing dark, night sky&#10;&#10;Description automatically generated">
            <a:extLst>
              <a:ext uri="{FF2B5EF4-FFF2-40B4-BE49-F238E27FC236}">
                <a16:creationId xmlns:a16="http://schemas.microsoft.com/office/drawing/2014/main" id="{85310F18-5BA7-4C17-B4F5-065BA10138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37057" y="837957"/>
            <a:ext cx="6717885" cy="5182085"/>
          </a:xfrm>
          <a:prstGeom prst="rect">
            <a:avLst/>
          </a:prstGeom>
        </p:spPr>
      </p:pic>
      <p:sp>
        <p:nvSpPr>
          <p:cNvPr id="4" name="Rectangle: Diagonal Corners Rounded 3">
            <a:extLst>
              <a:ext uri="{FF2B5EF4-FFF2-40B4-BE49-F238E27FC236}">
                <a16:creationId xmlns:a16="http://schemas.microsoft.com/office/drawing/2014/main" id="{72EC2C62-5485-4B12-B6B0-739CD2756FBA}"/>
              </a:ext>
            </a:extLst>
          </p:cNvPr>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0E1A38A-6943-4B48-B746-2B3F59D8D579}"/>
              </a:ext>
            </a:extLst>
          </p:cNvPr>
          <p:cNvPicPr>
            <a:picLocks noChangeAspect="1"/>
          </p:cNvPicPr>
          <p:nvPr userDrawn="1"/>
        </p:nvPicPr>
        <p:blipFill>
          <a:blip r:embed="rId3"/>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24798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61"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1.xml"/><Relationship Id="rId7" Type="http://schemas.openxmlformats.org/officeDocument/2006/relationships/image" Target="../media/image10.png"/><Relationship Id="rId12" Type="http://schemas.openxmlformats.org/officeDocument/2006/relationships/image" Target="../media/image14.sv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11"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image" Target="../media/image12.svg"/><Relationship Id="rId4" Type="http://schemas.openxmlformats.org/officeDocument/2006/relationships/image" Target="../media/image8.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20.sv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22.svg"/></Relationships>
</file>

<file path=ppt/slides/_rels/slide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6.sv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6.sv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33187" y="3938047"/>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57733" y="740863"/>
            <a:ext cx="1664763" cy="1512215"/>
          </a:xfrm>
          <a:prstGeom prst="rect">
            <a:avLst/>
          </a:prstGeom>
        </p:spPr>
      </p:pic>
      <p:pic>
        <p:nvPicPr>
          <p:cNvPr id="8" name="Picture 7">
            <a:extLst>
              <a:ext uri="{FF2B5EF4-FFF2-40B4-BE49-F238E27FC236}">
                <a16:creationId xmlns:a16="http://schemas.microsoft.com/office/drawing/2014/main" id="{C3042C7E-94F0-454A-8B17-763D65990048}"/>
              </a:ext>
            </a:extLst>
          </p:cNvPr>
          <p:cNvPicPr>
            <a:picLocks noChangeAspect="1"/>
          </p:cNvPicPr>
          <p:nvPr/>
        </p:nvPicPr>
        <p:blipFill>
          <a:blip r:embed="rId8"/>
          <a:stretch>
            <a:fillRect/>
          </a:stretch>
        </p:blipFill>
        <p:spPr>
          <a:xfrm>
            <a:off x="132402" y="2491800"/>
            <a:ext cx="589731" cy="520622"/>
          </a:xfrm>
          <a:prstGeom prst="rect">
            <a:avLst/>
          </a:prstGeom>
        </p:spPr>
      </p:pic>
      <p:sp>
        <p:nvSpPr>
          <p:cNvPr id="9" name="Text Box 2">
            <a:extLst>
              <a:ext uri="{FF2B5EF4-FFF2-40B4-BE49-F238E27FC236}">
                <a16:creationId xmlns:a16="http://schemas.microsoft.com/office/drawing/2014/main" id="{6EF2DF5B-87FE-1359-BD64-7B577515C980}"/>
              </a:ext>
            </a:extLst>
          </p:cNvPr>
          <p:cNvSpPr txBox="1"/>
          <p:nvPr/>
        </p:nvSpPr>
        <p:spPr>
          <a:xfrm>
            <a:off x="9505315" y="34108"/>
            <a:ext cx="2686685" cy="7067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a:solidFill>
                  <a:schemeClr val="bg1"/>
                </a:solidFill>
                <a:highlight>
                  <a:srgbClr val="808000"/>
                </a:highlight>
                <a:latin typeface="Times New Roman" panose="02020603050405020304" pitchFamily="18" charset="0"/>
                <a:cs typeface="Times New Roman" panose="02020603050405020304" pitchFamily="18" charset="0"/>
              </a:rPr>
              <a:t>TIN HOC 4</a:t>
            </a:r>
          </a:p>
        </p:txBody>
      </p:sp>
      <p:pic>
        <p:nvPicPr>
          <p:cNvPr id="10" name="Graphic 9">
            <a:extLst>
              <a:ext uri="{FF2B5EF4-FFF2-40B4-BE49-F238E27FC236}">
                <a16:creationId xmlns:a16="http://schemas.microsoft.com/office/drawing/2014/main" id="{91360525-1A4D-A183-AAF0-384F2F34D3E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flipH="1">
            <a:off x="-2" y="387485"/>
            <a:ext cx="8672053" cy="1556220"/>
          </a:xfrm>
          <a:prstGeom prst="rect">
            <a:avLst/>
          </a:prstGeom>
        </p:spPr>
      </p:pic>
      <p:sp>
        <p:nvSpPr>
          <p:cNvPr id="11" name="Rectangle 10">
            <a:extLst>
              <a:ext uri="{FF2B5EF4-FFF2-40B4-BE49-F238E27FC236}">
                <a16:creationId xmlns:a16="http://schemas.microsoft.com/office/drawing/2014/main" id="{C3D1EC31-D74A-129E-A58B-6FD6E0090B21}"/>
              </a:ext>
            </a:extLst>
          </p:cNvPr>
          <p:cNvSpPr/>
          <p:nvPr/>
        </p:nvSpPr>
        <p:spPr>
          <a:xfrm>
            <a:off x="-233187" y="385449"/>
            <a:ext cx="8545815" cy="837473"/>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sz="3600" b="1">
                <a:solidFill>
                  <a:schemeClr val="bg1"/>
                </a:solidFill>
                <a:latin typeface="SVN-Adam Gorry" panose="02040603050506020204" pitchFamily="18" charset="0"/>
                <a:cs typeface="Times New Roman" panose="02020603050405020304" pitchFamily="18" charset="0"/>
              </a:rPr>
              <a:t>CHỦ ĐỀ 2. MẠNG MÁY TÍNH VÀ INTERNET</a:t>
            </a:r>
            <a:endParaRPr lang="vi-VN" sz="3600" b="1">
              <a:solidFill>
                <a:schemeClr val="bg1"/>
              </a:solidFill>
              <a:latin typeface="SVN-Avo" panose="02040603050506020204" pitchFamily="18" charset="0"/>
              <a:cs typeface="Times New Roman" panose="02020603050405020304" pitchFamily="18" charset="0"/>
            </a:endParaRPr>
          </a:p>
        </p:txBody>
      </p:sp>
      <p:grpSp>
        <p:nvGrpSpPr>
          <p:cNvPr id="12" name="Group 11">
            <a:extLst>
              <a:ext uri="{FF2B5EF4-FFF2-40B4-BE49-F238E27FC236}">
                <a16:creationId xmlns:a16="http://schemas.microsoft.com/office/drawing/2014/main" id="{E7A1129E-1BE1-8B7A-8732-BD58E30706C1}"/>
              </a:ext>
            </a:extLst>
          </p:cNvPr>
          <p:cNvGrpSpPr/>
          <p:nvPr/>
        </p:nvGrpSpPr>
        <p:grpSpPr>
          <a:xfrm>
            <a:off x="1015490" y="1808697"/>
            <a:ext cx="7172739" cy="1940925"/>
            <a:chOff x="1055313" y="1366069"/>
            <a:chExt cx="7172739" cy="1940925"/>
          </a:xfrm>
        </p:grpSpPr>
        <p:sp>
          <p:nvSpPr>
            <p:cNvPr id="13" name="Rectangle: Rounded Corners 12">
              <a:extLst>
                <a:ext uri="{FF2B5EF4-FFF2-40B4-BE49-F238E27FC236}">
                  <a16:creationId xmlns:a16="http://schemas.microsoft.com/office/drawing/2014/main" id="{DF551141-444E-4124-E04E-A829D5B65748}"/>
                </a:ext>
              </a:extLst>
            </p:cNvPr>
            <p:cNvSpPr/>
            <p:nvPr/>
          </p:nvSpPr>
          <p:spPr>
            <a:xfrm>
              <a:off x="1597171" y="1705938"/>
              <a:ext cx="6489065" cy="1346835"/>
            </a:xfrm>
            <a:prstGeom prst="roundRect">
              <a:avLst/>
            </a:prstGeom>
            <a:solidFill>
              <a:srgbClr val="FEF8E6"/>
            </a:solidFill>
            <a:ln w="38100">
              <a:solidFill>
                <a:srgbClr val="224B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4" name="Graphic 13">
              <a:extLst>
                <a:ext uri="{FF2B5EF4-FFF2-40B4-BE49-F238E27FC236}">
                  <a16:creationId xmlns:a16="http://schemas.microsoft.com/office/drawing/2014/main" id="{245209C8-6B65-8B1C-A9E7-0F033796B1C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055313" y="1366069"/>
              <a:ext cx="2076866" cy="1940925"/>
            </a:xfrm>
            <a:prstGeom prst="rect">
              <a:avLst/>
            </a:prstGeom>
          </p:spPr>
        </p:pic>
        <p:sp>
          <p:nvSpPr>
            <p:cNvPr id="15" name="Rectangle 14">
              <a:extLst>
                <a:ext uri="{FF2B5EF4-FFF2-40B4-BE49-F238E27FC236}">
                  <a16:creationId xmlns:a16="http://schemas.microsoft.com/office/drawing/2014/main" id="{090815B8-B858-F372-BBFB-01F689DCFEC6}"/>
                </a:ext>
              </a:extLst>
            </p:cNvPr>
            <p:cNvSpPr/>
            <p:nvPr/>
          </p:nvSpPr>
          <p:spPr>
            <a:xfrm>
              <a:off x="1656456" y="1771310"/>
              <a:ext cx="874580" cy="642933"/>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sz="2800" b="1">
                  <a:latin typeface="SVN-SAF" panose="02040603050506020204" pitchFamily="18" charset="0"/>
                  <a:cs typeface="Times New Roman" panose="02020603050405020304" pitchFamily="18" charset="0"/>
                </a:rPr>
                <a:t>BÀI</a:t>
              </a:r>
            </a:p>
          </p:txBody>
        </p:sp>
        <p:sp>
          <p:nvSpPr>
            <p:cNvPr id="16" name="Rectangle 15">
              <a:extLst>
                <a:ext uri="{FF2B5EF4-FFF2-40B4-BE49-F238E27FC236}">
                  <a16:creationId xmlns:a16="http://schemas.microsoft.com/office/drawing/2014/main" id="{43E903F4-38C4-D043-5F2E-E7C0B15BD3D2}"/>
                </a:ext>
              </a:extLst>
            </p:cNvPr>
            <p:cNvSpPr/>
            <p:nvPr/>
          </p:nvSpPr>
          <p:spPr>
            <a:xfrm>
              <a:off x="1798272" y="2088107"/>
              <a:ext cx="625280" cy="100745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sz="4400" b="1" dirty="0">
                  <a:latin typeface="UVF Salome" panose="02000503040000020003" pitchFamily="50" charset="0"/>
                  <a:cs typeface="Times New Roman" panose="02020603050405020304" pitchFamily="18" charset="0"/>
                </a:rPr>
                <a:t>3</a:t>
              </a:r>
              <a:endParaRPr lang="vi-VN" sz="4400" b="1" dirty="0">
                <a:latin typeface="UVF Salome" panose="02000503040000020003" pitchFamily="50" charset="0"/>
                <a:cs typeface="Times New Roman" panose="02020603050405020304" pitchFamily="18" charset="0"/>
              </a:endParaRPr>
            </a:p>
          </p:txBody>
        </p:sp>
        <p:sp>
          <p:nvSpPr>
            <p:cNvPr id="17" name="Rectangle 16">
              <a:extLst>
                <a:ext uri="{FF2B5EF4-FFF2-40B4-BE49-F238E27FC236}">
                  <a16:creationId xmlns:a16="http://schemas.microsoft.com/office/drawing/2014/main" id="{C5248B93-A690-8931-247B-84CE0A48F2CE}"/>
                </a:ext>
              </a:extLst>
            </p:cNvPr>
            <p:cNvSpPr/>
            <p:nvPr/>
          </p:nvSpPr>
          <p:spPr>
            <a:xfrm>
              <a:off x="2709267" y="1916826"/>
              <a:ext cx="5518785" cy="75469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altLang="vi-VN" sz="3200" b="1">
                  <a:solidFill>
                    <a:srgbClr val="F93265"/>
                  </a:solidFill>
                  <a:latin typeface="UTM Avo" panose="02040603050506020204" pitchFamily="18" charset="0"/>
                  <a:cs typeface="Times New Roman" panose="02020603050405020304" pitchFamily="18" charset="0"/>
                </a:rPr>
                <a:t>Thông tin trên trang Web</a:t>
              </a:r>
            </a:p>
          </p:txBody>
        </p:sp>
      </p:grpSp>
    </p:spTree>
    <p:custDataLst>
      <p:tags r:id="rId1"/>
    </p:custDataLst>
    <p:extLst>
      <p:ext uri="{BB962C8B-B14F-4D97-AF65-F5344CB8AC3E}">
        <p14:creationId xmlns:p14="http://schemas.microsoft.com/office/powerpoint/2010/main" val="2435033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CB7D36B-B1AE-4BF0-8A2D-25E99CAF3FA0}"/>
              </a:ext>
            </a:extLst>
          </p:cNvPr>
          <p:cNvSpPr/>
          <p:nvPr/>
        </p:nvSpPr>
        <p:spPr>
          <a:xfrm>
            <a:off x="895759" y="438593"/>
            <a:ext cx="10167881" cy="547714"/>
          </a:xfrm>
          <a:prstGeom prst="rect">
            <a:avLst/>
          </a:prstGeom>
        </p:spPr>
        <p:txBody>
          <a:bodyPr wrap="square">
            <a:spAutoFit/>
          </a:bodyPr>
          <a:lstStyle/>
          <a:p>
            <a:pPr defTabSz="342900">
              <a:lnSpc>
                <a:spcPct val="150000"/>
              </a:lnSpc>
            </a:pPr>
            <a:r>
              <a:rPr lang="en-US" sz="2200" b="1">
                <a:latin typeface="UTM Avo" panose="02040603050506020204" pitchFamily="18" charset="0"/>
                <a:cs typeface="Times New Roman" panose="02020603050405020304" pitchFamily="18" charset="0"/>
              </a:rPr>
              <a:t>2. </a:t>
            </a:r>
            <a:r>
              <a:rPr lang="vi-VN" sz="2200">
                <a:latin typeface="UTM Avo" panose="02040603050506020204" pitchFamily="18" charset="0"/>
                <a:cs typeface="Times New Roman" panose="02020603050405020304" pitchFamily="18" charset="0"/>
              </a:rPr>
              <a:t>Em hãy ghép mỗi hình ảnh cắt từ trang web với loại thông tin cho phù hợp.</a:t>
            </a:r>
          </a:p>
        </p:txBody>
      </p:sp>
      <p:pic>
        <p:nvPicPr>
          <p:cNvPr id="5" name="Picture 4" descr="A picture containing text, vector graphics, businesscard&#10;&#10;Description automatically generated">
            <a:extLst>
              <a:ext uri="{FF2B5EF4-FFF2-40B4-BE49-F238E27FC236}">
                <a16:creationId xmlns:a16="http://schemas.microsoft.com/office/drawing/2014/main" id="{58371530-B102-407C-82CD-75EF8CC9927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25877" y="5014728"/>
            <a:ext cx="1843272" cy="1843272"/>
          </a:xfrm>
          <a:prstGeom prst="rect">
            <a:avLst/>
          </a:prstGeom>
        </p:spPr>
      </p:pic>
      <p:sp>
        <p:nvSpPr>
          <p:cNvPr id="10" name="Rectangle 9">
            <a:extLst>
              <a:ext uri="{FF2B5EF4-FFF2-40B4-BE49-F238E27FC236}">
                <a16:creationId xmlns:a16="http://schemas.microsoft.com/office/drawing/2014/main" id="{59905192-AAA5-42B1-B8F7-49B9E83FD2DE}"/>
              </a:ext>
            </a:extLst>
          </p:cNvPr>
          <p:cNvSpPr/>
          <p:nvPr/>
        </p:nvSpPr>
        <p:spPr>
          <a:xfrm>
            <a:off x="9065993" y="2366636"/>
            <a:ext cx="977659" cy="2071208"/>
          </a:xfrm>
          <a:prstGeom prst="rect">
            <a:avLst/>
          </a:prstGeom>
        </p:spPr>
        <p:txBody>
          <a:bodyPr wrap="square">
            <a:spAutoFit/>
          </a:bodyPr>
          <a:lstStyle/>
          <a:p>
            <a:pPr defTabSz="342900">
              <a:lnSpc>
                <a:spcPct val="150000"/>
              </a:lnSpc>
            </a:pPr>
            <a:r>
              <a:rPr lang="en-US" sz="2200">
                <a:solidFill>
                  <a:schemeClr val="accent4">
                    <a:lumMod val="75000"/>
                  </a:schemeClr>
                </a:solidFill>
                <a:latin typeface="UTM Avo" panose="02040603050506020204" pitchFamily="18" charset="0"/>
                <a:cs typeface="Times New Roman" panose="02020603050405020304" pitchFamily="18" charset="0"/>
              </a:rPr>
              <a:t>1 – C </a:t>
            </a:r>
          </a:p>
          <a:p>
            <a:pPr defTabSz="342900">
              <a:lnSpc>
                <a:spcPct val="150000"/>
              </a:lnSpc>
            </a:pPr>
            <a:r>
              <a:rPr lang="en-US" sz="2200">
                <a:solidFill>
                  <a:schemeClr val="accent4">
                    <a:lumMod val="75000"/>
                  </a:schemeClr>
                </a:solidFill>
                <a:latin typeface="UTM Avo" panose="02040603050506020204" pitchFamily="18" charset="0"/>
                <a:cs typeface="Times New Roman" panose="02020603050405020304" pitchFamily="18" charset="0"/>
              </a:rPr>
              <a:t>2 – D </a:t>
            </a:r>
          </a:p>
          <a:p>
            <a:pPr defTabSz="342900">
              <a:lnSpc>
                <a:spcPct val="150000"/>
              </a:lnSpc>
            </a:pPr>
            <a:r>
              <a:rPr lang="en-US" sz="2200">
                <a:solidFill>
                  <a:schemeClr val="accent4">
                    <a:lumMod val="75000"/>
                  </a:schemeClr>
                </a:solidFill>
                <a:latin typeface="UTM Avo" panose="02040603050506020204" pitchFamily="18" charset="0"/>
                <a:cs typeface="Times New Roman" panose="02020603050405020304" pitchFamily="18" charset="0"/>
              </a:rPr>
              <a:t>3 – B </a:t>
            </a:r>
          </a:p>
          <a:p>
            <a:pPr defTabSz="342900">
              <a:lnSpc>
                <a:spcPct val="150000"/>
              </a:lnSpc>
            </a:pPr>
            <a:r>
              <a:rPr lang="en-US" sz="2200">
                <a:solidFill>
                  <a:schemeClr val="accent4">
                    <a:lumMod val="75000"/>
                  </a:schemeClr>
                </a:solidFill>
                <a:latin typeface="UTM Avo" panose="02040603050506020204" pitchFamily="18" charset="0"/>
                <a:cs typeface="Times New Roman" panose="02020603050405020304" pitchFamily="18" charset="0"/>
              </a:rPr>
              <a:t>4 – A </a:t>
            </a:r>
            <a:endParaRPr lang="vi-VN" sz="2200">
              <a:solidFill>
                <a:schemeClr val="accent4">
                  <a:lumMod val="75000"/>
                </a:schemeClr>
              </a:solidFill>
              <a:latin typeface="UTM Avo" panose="020406030505060202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523E50FF-5BDE-43BB-8686-B1A9EF9D4A51}"/>
              </a:ext>
            </a:extLst>
          </p:cNvPr>
          <p:cNvSpPr/>
          <p:nvPr/>
        </p:nvSpPr>
        <p:spPr>
          <a:xfrm>
            <a:off x="1475215" y="5408591"/>
            <a:ext cx="10167880" cy="1055545"/>
          </a:xfrm>
          <a:prstGeom prst="rect">
            <a:avLst/>
          </a:prstGeom>
        </p:spPr>
        <p:txBody>
          <a:bodyPr wrap="square">
            <a:spAutoFit/>
          </a:bodyPr>
          <a:lstStyle/>
          <a:p>
            <a:pPr defTabSz="342900">
              <a:lnSpc>
                <a:spcPct val="150000"/>
              </a:lnSpc>
            </a:pPr>
            <a:r>
              <a:rPr lang="en-US" sz="2200" b="1">
                <a:latin typeface="UTM Avo" panose="02040603050506020204" pitchFamily="18" charset="0"/>
                <a:cs typeface="Times New Roman" panose="02020603050405020304" pitchFamily="18" charset="0"/>
              </a:rPr>
              <a:t>3. </a:t>
            </a:r>
            <a:r>
              <a:rPr lang="en-US" sz="2200">
                <a:latin typeface="UTM Avo" panose="02040603050506020204" pitchFamily="18" charset="0"/>
                <a:cs typeface="Times New Roman" panose="02020603050405020304" pitchFamily="18" charset="0"/>
              </a:rPr>
              <a:t>Em hãy kể các tác hại khi cố tình xem thông tin trên trang web không phù hợp với lứa tuổi.</a:t>
            </a:r>
            <a:endParaRPr lang="vi-VN" sz="2200">
              <a:latin typeface="UTM Avo" panose="02040603050506020204" pitchFamily="18" charset="0"/>
              <a:cs typeface="Times New Roman" panose="02020603050405020304" pitchFamily="18" charset="0"/>
            </a:endParaRPr>
          </a:p>
        </p:txBody>
      </p:sp>
      <p:pic>
        <p:nvPicPr>
          <p:cNvPr id="7" name="Picture 6" descr="Graphical user interface, application&#10;&#10;Description automatically generated">
            <a:extLst>
              <a:ext uri="{FF2B5EF4-FFF2-40B4-BE49-F238E27FC236}">
                <a16:creationId xmlns:a16="http://schemas.microsoft.com/office/drawing/2014/main" id="{50AFD2D5-9D87-C0A7-9D61-D1CE5DC466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5215" y="1037803"/>
            <a:ext cx="6563641" cy="4267796"/>
          </a:xfrm>
          <a:prstGeom prst="rect">
            <a:avLst/>
          </a:prstGeom>
        </p:spPr>
      </p:pic>
    </p:spTree>
    <p:extLst>
      <p:ext uri="{BB962C8B-B14F-4D97-AF65-F5344CB8AC3E}">
        <p14:creationId xmlns:p14="http://schemas.microsoft.com/office/powerpoint/2010/main" val="2820637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384240"/>
            <a:ext cx="3761537" cy="1181202"/>
            <a:chOff x="371924" y="384240"/>
            <a:chExt cx="3761537" cy="1181202"/>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stretch>
              <a:fillRect/>
            </a:stretch>
          </p:blipFill>
          <p:spPr>
            <a:xfrm>
              <a:off x="371924" y="384240"/>
              <a:ext cx="1280271" cy="1181202"/>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5" name="Rectangle 4">
            <a:extLst>
              <a:ext uri="{FF2B5EF4-FFF2-40B4-BE49-F238E27FC236}">
                <a16:creationId xmlns:a16="http://schemas.microsoft.com/office/drawing/2014/main" id="{B3047003-BDC1-441F-A0E1-7728E4169670}"/>
              </a:ext>
            </a:extLst>
          </p:cNvPr>
          <p:cNvSpPr/>
          <p:nvPr/>
        </p:nvSpPr>
        <p:spPr>
          <a:xfrm>
            <a:off x="1652195" y="1425059"/>
            <a:ext cx="9751340" cy="589072"/>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rPr>
              <a:t>Tại sao em cần sự đồng hành của người lớn khi truy cập Internet? </a:t>
            </a:r>
          </a:p>
        </p:txBody>
      </p:sp>
      <p:pic>
        <p:nvPicPr>
          <p:cNvPr id="8" name="Picture 7" descr="A picture containing toy&#10;&#10;Description automatically generated">
            <a:extLst>
              <a:ext uri="{FF2B5EF4-FFF2-40B4-BE49-F238E27FC236}">
                <a16:creationId xmlns:a16="http://schemas.microsoft.com/office/drawing/2014/main" id="{F369F1F4-4247-42F6-96A7-85BC8D08FEC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348" b="89776" l="9744" r="89776">
                        <a14:foregroundMark x1="44728" y1="24281" x2="56869" y2="27157"/>
                        <a14:foregroundMark x1="56390" y1="26677" x2="57348" y2="28435"/>
                        <a14:foregroundMark x1="38978" y1="27636" x2="60064" y2="33387"/>
                        <a14:foregroundMark x1="60064" y1="33387" x2="42332" y2="32748"/>
                        <a14:foregroundMark x1="55911" y1="21885" x2="56390" y2="20927"/>
                        <a14:foregroundMark x1="53195" y1="24281" x2="51278" y2="22364"/>
                        <a14:foregroundMark x1="42332" y1="29393" x2="62780" y2="37220"/>
                        <a14:foregroundMark x1="62780" y1="37220" x2="45208" y2="24601"/>
                        <a14:foregroundMark x1="45208" y1="24601" x2="43770" y2="27157"/>
                        <a14:foregroundMark x1="56869" y1="25240" x2="55911" y2="28914"/>
                        <a14:foregroundMark x1="57348" y1="29872" x2="57348" y2="29872"/>
                        <a14:foregroundMark x1="57348" y1="29872" x2="57348" y2="29872"/>
                        <a14:foregroundMark x1="57348" y1="26677" x2="57348" y2="26677"/>
                        <a14:foregroundMark x1="51278" y1="9265" x2="51278" y2="9265"/>
                        <a14:foregroundMark x1="52716" y1="7348" x2="52716" y2="7348"/>
                      </a14:backgroundRemoval>
                    </a14:imgEffect>
                  </a14:imgLayer>
                </a14:imgProps>
              </a:ext>
              <a:ext uri="{28A0092B-C50C-407E-A947-70E740481C1C}">
                <a14:useLocalDpi xmlns:a14="http://schemas.microsoft.com/office/drawing/2010/main" val="0"/>
              </a:ext>
            </a:extLst>
          </a:blip>
          <a:stretch>
            <a:fillRect/>
          </a:stretch>
        </p:blipFill>
        <p:spPr>
          <a:xfrm>
            <a:off x="9092046" y="3860717"/>
            <a:ext cx="2975264" cy="2975264"/>
          </a:xfrm>
          <a:prstGeom prst="rect">
            <a:avLst/>
          </a:prstGeom>
        </p:spPr>
      </p:pic>
    </p:spTree>
    <p:extLst>
      <p:ext uri="{BB962C8B-B14F-4D97-AF65-F5344CB8AC3E}">
        <p14:creationId xmlns:p14="http://schemas.microsoft.com/office/powerpoint/2010/main" val="559806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F1A44BB0-9EF1-4D59-9207-275E58E191DC}"/>
              </a:ext>
            </a:extLst>
          </p:cNvPr>
          <p:cNvPicPr>
            <a:picLocks noChangeAspect="1"/>
          </p:cNvPicPr>
          <p:nvPr/>
        </p:nvPicPr>
        <p:blipFill>
          <a:blip r:embed="rId6"/>
          <a:stretch>
            <a:fillRect/>
          </a:stretch>
        </p:blipFill>
        <p:spPr>
          <a:xfrm>
            <a:off x="132402" y="2491800"/>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oy, vector graphics, doll&#10;&#10;Description automatically generated">
            <a:extLst>
              <a:ext uri="{FF2B5EF4-FFF2-40B4-BE49-F238E27FC236}">
                <a16:creationId xmlns:a16="http://schemas.microsoft.com/office/drawing/2014/main" id="{89DC7ABC-A419-463E-9F73-C02DDC577F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159" y="3451326"/>
            <a:ext cx="2908287" cy="2908287"/>
          </a:xfrm>
          <a:prstGeom prst="rect">
            <a:avLst/>
          </a:prstGeom>
        </p:spPr>
      </p:pic>
      <p:grpSp>
        <p:nvGrpSpPr>
          <p:cNvPr id="2" name="Group 1">
            <a:extLst>
              <a:ext uri="{FF2B5EF4-FFF2-40B4-BE49-F238E27FC236}">
                <a16:creationId xmlns:a16="http://schemas.microsoft.com/office/drawing/2014/main" id="{1E8B759E-BF74-413E-B3ED-0D9221EC7B0A}"/>
              </a:ext>
            </a:extLst>
          </p:cNvPr>
          <p:cNvGrpSpPr/>
          <p:nvPr/>
        </p:nvGrpSpPr>
        <p:grpSpPr>
          <a:xfrm>
            <a:off x="301091" y="301982"/>
            <a:ext cx="4134561" cy="2508169"/>
            <a:chOff x="301091" y="301982"/>
            <a:chExt cx="4134561" cy="2508169"/>
          </a:xfrm>
        </p:grpSpPr>
        <p:pic>
          <p:nvPicPr>
            <p:cNvPr id="4" name="Picture 3">
              <a:extLst>
                <a:ext uri="{FF2B5EF4-FFF2-40B4-BE49-F238E27FC236}">
                  <a16:creationId xmlns:a16="http://schemas.microsoft.com/office/drawing/2014/main" id="{907F5D8A-D232-4BB9-935E-A22F83F5516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5" name="Picture 4" descr="Text&#10;&#10;Description automatically generated">
              <a:extLst>
                <a:ext uri="{FF2B5EF4-FFF2-40B4-BE49-F238E27FC236}">
                  <a16:creationId xmlns:a16="http://schemas.microsoft.com/office/drawing/2014/main" id="{508C07EA-9C72-42F0-92D0-80E1E25D4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781" y="953218"/>
              <a:ext cx="3678192" cy="1586766"/>
            </a:xfrm>
            <a:prstGeom prst="rect">
              <a:avLst/>
            </a:prstGeom>
          </p:spPr>
        </p:pic>
        <p:pic>
          <p:nvPicPr>
            <p:cNvPr id="7" name="Picture 6">
              <a:extLst>
                <a:ext uri="{FF2B5EF4-FFF2-40B4-BE49-F238E27FC236}">
                  <a16:creationId xmlns:a16="http://schemas.microsoft.com/office/drawing/2014/main" id="{310F7048-0385-41A1-BD7F-F212EB33ADA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pic>
        <p:nvPicPr>
          <p:cNvPr id="14" name="Picture 12">
            <a:extLst>
              <a:ext uri="{FF2B5EF4-FFF2-40B4-BE49-F238E27FC236}">
                <a16:creationId xmlns:a16="http://schemas.microsoft.com/office/drawing/2014/main" id="{DBB8FB1E-69AC-4146-A693-59192444DFF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4504109" y="638942"/>
            <a:ext cx="5124606" cy="1807588"/>
          </a:xfrm>
          <a:prstGeom prst="rect">
            <a:avLst/>
          </a:prstGeom>
        </p:spPr>
      </p:pic>
      <p:sp>
        <p:nvSpPr>
          <p:cNvPr id="13" name="Rectangle 12">
            <a:extLst>
              <a:ext uri="{FF2B5EF4-FFF2-40B4-BE49-F238E27FC236}">
                <a16:creationId xmlns:a16="http://schemas.microsoft.com/office/drawing/2014/main" id="{51E7F0AC-A784-4E43-B06C-AB04509BA591}"/>
              </a:ext>
            </a:extLst>
          </p:cNvPr>
          <p:cNvSpPr/>
          <p:nvPr/>
        </p:nvSpPr>
        <p:spPr>
          <a:xfrm>
            <a:off x="4918459" y="889576"/>
            <a:ext cx="4481465" cy="1306320"/>
          </a:xfrm>
          <a:prstGeom prst="rect">
            <a:avLst/>
          </a:prstGeom>
        </p:spPr>
        <p:txBody>
          <a:bodyPr wrap="square">
            <a:spAutoFit/>
          </a:bodyPr>
          <a:lstStyle/>
          <a:p>
            <a:pPr algn="ctr" defTabSz="342900">
              <a:lnSpc>
                <a:spcPct val="150000"/>
              </a:lnSpc>
            </a:pPr>
            <a:r>
              <a:rPr lang="en-US" sz="2800" b="1">
                <a:solidFill>
                  <a:schemeClr val="bg1"/>
                </a:solidFill>
                <a:latin typeface="UTM Avo" panose="02040603050506020204" pitchFamily="18" charset="0"/>
                <a:cs typeface="Times New Roman" panose="02020603050405020304" pitchFamily="18" charset="0"/>
              </a:rPr>
              <a:t>Trò ch</a:t>
            </a:r>
            <a:r>
              <a:rPr lang="vi-VN" sz="2800" b="1">
                <a:solidFill>
                  <a:schemeClr val="bg1"/>
                </a:solidFill>
                <a:latin typeface="UTM Avo" panose="02040603050506020204" pitchFamily="18" charset="0"/>
                <a:cs typeface="Times New Roman" panose="02020603050405020304" pitchFamily="18" charset="0"/>
              </a:rPr>
              <a:t>ơi</a:t>
            </a:r>
            <a:r>
              <a:rPr lang="en-US" sz="2800" b="1">
                <a:solidFill>
                  <a:schemeClr val="bg1"/>
                </a:solidFill>
                <a:latin typeface="UTM Avo" panose="02040603050506020204" pitchFamily="18" charset="0"/>
                <a:cs typeface="Times New Roman" panose="02020603050405020304" pitchFamily="18" charset="0"/>
              </a:rPr>
              <a:t>: </a:t>
            </a:r>
          </a:p>
          <a:p>
            <a:pPr algn="ctr" defTabSz="342900">
              <a:lnSpc>
                <a:spcPct val="150000"/>
              </a:lnSpc>
            </a:pPr>
            <a:r>
              <a:rPr lang="en-US" sz="2800" b="1">
                <a:solidFill>
                  <a:schemeClr val="bg1"/>
                </a:solidFill>
                <a:latin typeface="UTM Avo" panose="02040603050506020204" pitchFamily="18" charset="0"/>
                <a:cs typeface="Times New Roman" panose="02020603050405020304" pitchFamily="18" charset="0"/>
              </a:rPr>
              <a:t>“Ai nhanh – Ai đúng”.</a:t>
            </a:r>
            <a:endParaRPr lang="vi-VN" sz="2800" b="1">
              <a:solidFill>
                <a:schemeClr val="bg1"/>
              </a:solidFill>
              <a:latin typeface="UTM Avo" panose="02040603050506020204" pitchFamily="18" charset="0"/>
              <a:cs typeface="Times New Roman" panose="02020603050405020304" pitchFamily="18" charset="0"/>
            </a:endParaRPr>
          </a:p>
        </p:txBody>
      </p:sp>
      <p:pic>
        <p:nvPicPr>
          <p:cNvPr id="19" name="Picture 3">
            <a:extLst>
              <a:ext uri="{FF2B5EF4-FFF2-40B4-BE49-F238E27FC236}">
                <a16:creationId xmlns:a16="http://schemas.microsoft.com/office/drawing/2014/main" id="{623B169A-6D8D-4045-9344-F2FFF210DC7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554362" y="2588324"/>
            <a:ext cx="8277576" cy="2148231"/>
          </a:xfrm>
          <a:prstGeom prst="rect">
            <a:avLst/>
          </a:prstGeom>
        </p:spPr>
      </p:pic>
      <p:sp>
        <p:nvSpPr>
          <p:cNvPr id="18" name="Rectangle 17">
            <a:extLst>
              <a:ext uri="{FF2B5EF4-FFF2-40B4-BE49-F238E27FC236}">
                <a16:creationId xmlns:a16="http://schemas.microsoft.com/office/drawing/2014/main" id="{A3B7263B-46D4-4EEE-BDA7-FA048C352D58}"/>
              </a:ext>
            </a:extLst>
          </p:cNvPr>
          <p:cNvSpPr/>
          <p:nvPr/>
        </p:nvSpPr>
        <p:spPr>
          <a:xfrm>
            <a:off x="4188542" y="3026604"/>
            <a:ext cx="6931742" cy="1143070"/>
          </a:xfrm>
          <a:prstGeom prst="rect">
            <a:avLst/>
          </a:prstGeom>
        </p:spPr>
        <p:txBody>
          <a:bodyPr wrap="square">
            <a:spAutoFit/>
          </a:bodyPr>
          <a:lstStyle/>
          <a:p>
            <a:pPr algn="ctr" defTabSz="342900">
              <a:lnSpc>
                <a:spcPct val="150000"/>
              </a:lnSpc>
            </a:pPr>
            <a:r>
              <a:rPr lang="en-US" sz="2400" b="1">
                <a:latin typeface="UTM Avo" panose="02040603050506020204" pitchFamily="18" charset="0"/>
                <a:cs typeface="Times New Roman" panose="02020603050405020304" pitchFamily="18" charset="0"/>
              </a:rPr>
              <a:t>Hãy kể lại những gì em đã xem trên Internet.Những nội dung đó thuộc dạng thông tin nào ?</a:t>
            </a:r>
            <a:endParaRPr lang="vi-VN" sz="2400" b="1">
              <a:latin typeface="UTM Avo" panose="020406030505060202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FB448734-5F21-46B8-B85A-3E3E5A013C99}"/>
              </a:ext>
            </a:extLst>
          </p:cNvPr>
          <p:cNvPicPr>
            <a:picLocks noChangeAspect="1"/>
          </p:cNvPicPr>
          <p:nvPr/>
        </p:nvPicPr>
        <p:blipFill>
          <a:blip r:embed="rId10"/>
          <a:stretch>
            <a:fillRect/>
          </a:stretch>
        </p:blipFill>
        <p:spPr>
          <a:xfrm>
            <a:off x="11358550" y="1360826"/>
            <a:ext cx="504202" cy="445116"/>
          </a:xfrm>
          <a:prstGeom prst="rect">
            <a:avLst/>
          </a:prstGeom>
        </p:spPr>
      </p:pic>
    </p:spTree>
    <p:extLst>
      <p:ext uri="{BB962C8B-B14F-4D97-AF65-F5344CB8AC3E}">
        <p14:creationId xmlns:p14="http://schemas.microsoft.com/office/powerpoint/2010/main" val="9223881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par>
                                <p:cTn id="17" presetID="53" presetClass="entr" presetSubtype="16"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par>
                                <p:cTn id="22" presetID="42"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C29B82-B90A-449E-8481-31A1C0E7E29B}"/>
              </a:ext>
            </a:extLst>
          </p:cNvPr>
          <p:cNvSpPr/>
          <p:nvPr/>
        </p:nvSpPr>
        <p:spPr>
          <a:xfrm>
            <a:off x="438540" y="283918"/>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Xem thông tin trên trang Web</a:t>
            </a:r>
            <a:endParaRPr lang="vi-VN" sz="2800" b="1">
              <a:solidFill>
                <a:srgbClr val="F03C69"/>
              </a:solidFill>
              <a:cs typeface="Times New Roman" panose="02020603050405020304" pitchFamily="18" charset="0"/>
            </a:endParaRPr>
          </a:p>
        </p:txBody>
      </p:sp>
      <p:sp>
        <p:nvSpPr>
          <p:cNvPr id="10" name="Rectangle 9">
            <a:extLst>
              <a:ext uri="{FF2B5EF4-FFF2-40B4-BE49-F238E27FC236}">
                <a16:creationId xmlns:a16="http://schemas.microsoft.com/office/drawing/2014/main" id="{949615B6-08E4-4C7D-8EEA-5E3F99C728AC}"/>
              </a:ext>
            </a:extLst>
          </p:cNvPr>
          <p:cNvSpPr/>
          <p:nvPr/>
        </p:nvSpPr>
        <p:spPr>
          <a:xfrm>
            <a:off x="3379791" y="1086631"/>
            <a:ext cx="7173355" cy="671851"/>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Thông tin trên trang web</a:t>
            </a:r>
            <a:endParaRPr lang="vi-VN" sz="2800" b="1">
              <a:solidFill>
                <a:srgbClr val="7FC354"/>
              </a:solidFill>
              <a:latin typeface="SVN-Androgyne" panose="0204060305050602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5C1AE40C-6D0B-4671-A2C9-C72D3FF63513}"/>
              </a:ext>
            </a:extLst>
          </p:cNvPr>
          <p:cNvSpPr/>
          <p:nvPr/>
        </p:nvSpPr>
        <p:spPr>
          <a:xfrm>
            <a:off x="932682" y="1844146"/>
            <a:ext cx="9205758" cy="1143070"/>
          </a:xfrm>
          <a:prstGeom prst="rect">
            <a:avLst/>
          </a:prstGeom>
        </p:spPr>
        <p:txBody>
          <a:bodyPr wrap="square">
            <a:spAutoFit/>
          </a:bodyPr>
          <a:lstStyle/>
          <a:p>
            <a:pPr defTabSz="342900">
              <a:lnSpc>
                <a:spcPct val="150000"/>
              </a:lnSpc>
            </a:pPr>
            <a:r>
              <a:rPr lang="en-US" sz="2400">
                <a:latin typeface="UTM Avo" panose="02040603050506020204" pitchFamily="18" charset="0"/>
                <a:cs typeface="Times New Roman" panose="02020603050405020304" pitchFamily="18" charset="0"/>
              </a:rPr>
              <a:t>Em hãy quan sát trang web ở Hình 7 và cho biết các vị trí được đánh số thể thiện thông tin thuộc dạng nào ?</a:t>
            </a:r>
            <a:endParaRPr lang="vi-VN" sz="2400">
              <a:latin typeface="UTM Avo" panose="02040603050506020204" pitchFamily="18" charset="0"/>
              <a:cs typeface="Times New Roman" panose="02020603050405020304" pitchFamily="18" charset="0"/>
            </a:endParaRPr>
          </a:p>
        </p:txBody>
      </p:sp>
      <p:grpSp>
        <p:nvGrpSpPr>
          <p:cNvPr id="24" name="Group 23">
            <a:extLst>
              <a:ext uri="{FF2B5EF4-FFF2-40B4-BE49-F238E27FC236}">
                <a16:creationId xmlns:a16="http://schemas.microsoft.com/office/drawing/2014/main" id="{42C6B29B-3173-4D45-9E48-0117B5D0FBC0}"/>
              </a:ext>
            </a:extLst>
          </p:cNvPr>
          <p:cNvGrpSpPr/>
          <p:nvPr/>
        </p:nvGrpSpPr>
        <p:grpSpPr>
          <a:xfrm>
            <a:off x="522612" y="900102"/>
            <a:ext cx="2898644" cy="880803"/>
            <a:chOff x="522612" y="900102"/>
            <a:chExt cx="2898644" cy="880803"/>
          </a:xfrm>
        </p:grpSpPr>
        <p:grpSp>
          <p:nvGrpSpPr>
            <p:cNvPr id="4" name="Group 3">
              <a:extLst>
                <a:ext uri="{FF2B5EF4-FFF2-40B4-BE49-F238E27FC236}">
                  <a16:creationId xmlns:a16="http://schemas.microsoft.com/office/drawing/2014/main" id="{244424EB-C73B-4620-8785-ED91696F11E9}"/>
                </a:ext>
              </a:extLst>
            </p:cNvPr>
            <p:cNvGrpSpPr/>
            <p:nvPr/>
          </p:nvGrpSpPr>
          <p:grpSpPr>
            <a:xfrm>
              <a:off x="522612" y="1095583"/>
              <a:ext cx="2354327" cy="661656"/>
              <a:chOff x="5906375" y="1404722"/>
              <a:chExt cx="2354327" cy="661656"/>
            </a:xfrm>
          </p:grpSpPr>
          <p:sp>
            <p:nvSpPr>
              <p:cNvPr id="8" name="Rectangle: Top Corners Rounded 7">
                <a:extLst>
                  <a:ext uri="{FF2B5EF4-FFF2-40B4-BE49-F238E27FC236}">
                    <a16:creationId xmlns:a16="http://schemas.microsoft.com/office/drawing/2014/main" id="{17451D86-E9FE-4F2C-998B-FC79B3C6D7E5}"/>
                  </a:ext>
                </a:extLst>
              </p:cNvPr>
              <p:cNvSpPr/>
              <p:nvPr/>
            </p:nvSpPr>
            <p:spPr>
              <a:xfrm>
                <a:off x="5962361"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9" name="Rectangle 8">
                <a:extLst>
                  <a:ext uri="{FF2B5EF4-FFF2-40B4-BE49-F238E27FC236}">
                    <a16:creationId xmlns:a16="http://schemas.microsoft.com/office/drawing/2014/main" id="{F9AE48F3-29DC-471E-953C-5CFB4668C11F}"/>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20" name="Group 19">
              <a:extLst>
                <a:ext uri="{FF2B5EF4-FFF2-40B4-BE49-F238E27FC236}">
                  <a16:creationId xmlns:a16="http://schemas.microsoft.com/office/drawing/2014/main" id="{D8514236-63A5-4255-A4A4-0FA51F3C1527}"/>
                </a:ext>
              </a:extLst>
            </p:cNvPr>
            <p:cNvGrpSpPr/>
            <p:nvPr/>
          </p:nvGrpSpPr>
          <p:grpSpPr>
            <a:xfrm rot="20419193">
              <a:off x="2468303" y="900102"/>
              <a:ext cx="952953" cy="880803"/>
              <a:chOff x="8974078" y="279854"/>
              <a:chExt cx="3397172" cy="3224225"/>
            </a:xfrm>
          </p:grpSpPr>
          <p:pic>
            <p:nvPicPr>
              <p:cNvPr id="21" name="Picture 5">
                <a:extLst>
                  <a:ext uri="{FF2B5EF4-FFF2-40B4-BE49-F238E27FC236}">
                    <a16:creationId xmlns:a16="http://schemas.microsoft.com/office/drawing/2014/main" id="{6130C57F-7551-4995-9234-1752E616AE1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974078" y="279854"/>
                <a:ext cx="3397172" cy="3224225"/>
              </a:xfrm>
              <a:prstGeom prst="rect">
                <a:avLst/>
              </a:prstGeom>
            </p:spPr>
          </p:pic>
          <p:pic>
            <p:nvPicPr>
              <p:cNvPr id="22" name="Picture 6">
                <a:extLst>
                  <a:ext uri="{FF2B5EF4-FFF2-40B4-BE49-F238E27FC236}">
                    <a16:creationId xmlns:a16="http://schemas.microsoft.com/office/drawing/2014/main" id="{9626A2EE-ED09-47C8-A8FA-1551DFB285D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9202151" y="542910"/>
                <a:ext cx="2916628" cy="2768146"/>
              </a:xfrm>
              <a:prstGeom prst="rect">
                <a:avLst/>
              </a:prstGeom>
            </p:spPr>
          </p:pic>
        </p:grpSp>
        <p:sp>
          <p:nvSpPr>
            <p:cNvPr id="23" name="Rectangle 22">
              <a:extLst>
                <a:ext uri="{FF2B5EF4-FFF2-40B4-BE49-F238E27FC236}">
                  <a16:creationId xmlns:a16="http://schemas.microsoft.com/office/drawing/2014/main" id="{0EE978F0-4A39-4AA5-80FA-B2EAE3C1E440}"/>
                </a:ext>
              </a:extLst>
            </p:cNvPr>
            <p:cNvSpPr/>
            <p:nvPr/>
          </p:nvSpPr>
          <p:spPr>
            <a:xfrm>
              <a:off x="2773689"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pic>
        <p:nvPicPr>
          <p:cNvPr id="5" name="Picture 4" descr="Graphical user interface, website&#10;&#10;Description automatically generated">
            <a:extLst>
              <a:ext uri="{FF2B5EF4-FFF2-40B4-BE49-F238E27FC236}">
                <a16:creationId xmlns:a16="http://schemas.microsoft.com/office/drawing/2014/main" id="{7335CEEF-87CC-2A2C-1D7B-407604FA92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5921" y="2987216"/>
            <a:ext cx="9205758" cy="3406737"/>
          </a:xfrm>
          <a:prstGeom prst="rect">
            <a:avLst/>
          </a:prstGeom>
        </p:spPr>
      </p:pic>
    </p:spTree>
    <p:extLst>
      <p:ext uri="{BB962C8B-B14F-4D97-AF65-F5344CB8AC3E}">
        <p14:creationId xmlns:p14="http://schemas.microsoft.com/office/powerpoint/2010/main" val="24380452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0-#ppt_w/2"/>
                                          </p:val>
                                        </p:tav>
                                        <p:tav tm="100000">
                                          <p:val>
                                            <p:strVal val="#ppt_x"/>
                                          </p:val>
                                        </p:tav>
                                      </p:tavLst>
                                    </p:anim>
                                    <p:anim calcmode="lin" valueType="num">
                                      <p:cBhvr additive="base">
                                        <p:cTn id="17" dur="500" fill="hold"/>
                                        <p:tgtEl>
                                          <p:spTgt spid="24"/>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4EF39F-6AC7-4663-B06C-2F6820332171}"/>
              </a:ext>
            </a:extLst>
          </p:cNvPr>
          <p:cNvPicPr>
            <a:picLocks noChangeAspect="1"/>
          </p:cNvPicPr>
          <p:nvPr/>
        </p:nvPicPr>
        <p:blipFill>
          <a:blip r:embed="rId2"/>
          <a:stretch>
            <a:fillRect/>
          </a:stretch>
        </p:blipFill>
        <p:spPr>
          <a:xfrm>
            <a:off x="415718" y="475747"/>
            <a:ext cx="891617" cy="830652"/>
          </a:xfrm>
          <a:prstGeom prst="rect">
            <a:avLst/>
          </a:prstGeom>
        </p:spPr>
      </p:pic>
      <p:sp>
        <p:nvSpPr>
          <p:cNvPr id="6" name="Rectangle 5">
            <a:extLst>
              <a:ext uri="{FF2B5EF4-FFF2-40B4-BE49-F238E27FC236}">
                <a16:creationId xmlns:a16="http://schemas.microsoft.com/office/drawing/2014/main" id="{3D9E9FE7-9B4E-44B0-A981-F77FD81AD30E}"/>
              </a:ext>
            </a:extLst>
          </p:cNvPr>
          <p:cNvSpPr/>
          <p:nvPr/>
        </p:nvSpPr>
        <p:spPr>
          <a:xfrm>
            <a:off x="1307334" y="503613"/>
            <a:ext cx="10019426" cy="1429622"/>
          </a:xfrm>
          <a:prstGeom prst="rect">
            <a:avLst/>
          </a:prstGeom>
        </p:spPr>
        <p:txBody>
          <a:bodyPr wrap="square">
            <a:spAutoFit/>
          </a:bodyPr>
          <a:lstStyle/>
          <a:p>
            <a:pPr defTabSz="342900">
              <a:lnSpc>
                <a:spcPct val="150000"/>
              </a:lnSpc>
            </a:pPr>
            <a:r>
              <a:rPr lang="vi-VN" sz="2000" dirty="0">
                <a:latin typeface="UTM Avo" panose="02040603050506020204" pitchFamily="18" charset="0"/>
                <a:cs typeface="Times New Roman" panose="02020603050405020304" pitchFamily="18" charset="0"/>
              </a:rPr>
              <a:t>Em đã biết ba dạng thông tin thường gặp là chữ, hình ảnh và âm thanh.Trên trang web, thông tin được thể hiện rất đa dạng, có thể là kết hợpcủa các dạng thông tin trên như video. Các loại thông tin phổ biến trên trang web gồm: văn bản, hình ảnh, video,...</a:t>
            </a:r>
          </a:p>
        </p:txBody>
      </p:sp>
      <p:sp>
        <p:nvSpPr>
          <p:cNvPr id="7" name="Rectangle 6">
            <a:extLst>
              <a:ext uri="{FF2B5EF4-FFF2-40B4-BE49-F238E27FC236}">
                <a16:creationId xmlns:a16="http://schemas.microsoft.com/office/drawing/2014/main" id="{E850280C-7C06-42D4-98C4-BE81AEC8DC5C}"/>
              </a:ext>
            </a:extLst>
          </p:cNvPr>
          <p:cNvSpPr/>
          <p:nvPr/>
        </p:nvSpPr>
        <p:spPr>
          <a:xfrm>
            <a:off x="1307333" y="2217965"/>
            <a:ext cx="10689817" cy="1429622"/>
          </a:xfrm>
          <a:prstGeom prst="rect">
            <a:avLst/>
          </a:prstGeom>
        </p:spPr>
        <p:txBody>
          <a:bodyPr wrap="square">
            <a:spAutoFit/>
          </a:bodyPr>
          <a:lstStyle/>
          <a:p>
            <a:pPr defTabSz="342900">
              <a:lnSpc>
                <a:spcPct val="150000"/>
              </a:lnSpc>
            </a:pPr>
            <a:r>
              <a:rPr lang="en-US" sz="2000" dirty="0" err="1">
                <a:latin typeface="UTM Avo" panose="02040603050506020204" pitchFamily="18" charset="0"/>
                <a:cs typeface="Times New Roman" panose="02020603050405020304" pitchFamily="18" charset="0"/>
              </a:rPr>
              <a:t>Trên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trang</a:t>
            </a:r>
            <a:r>
              <a:rPr lang="en-US" sz="2000" dirty="0">
                <a:latin typeface="UTM Avo" panose="02040603050506020204" pitchFamily="18" charset="0"/>
                <a:cs typeface="Times New Roman" panose="02020603050405020304" pitchFamily="18" charset="0"/>
              </a:rPr>
              <a:t> web, </a:t>
            </a:r>
            <a:r>
              <a:rPr lang="en-US" sz="2000" dirty="0" err="1">
                <a:latin typeface="UTM Avo" panose="02040603050506020204" pitchFamily="18" charset="0"/>
                <a:cs typeface="Times New Roman" panose="02020603050405020304" pitchFamily="18" charset="0"/>
              </a:rPr>
              <a:t>còn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có</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những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vị</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trí</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mà</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khi</a:t>
            </a:r>
            <a:r>
              <a:rPr lang="en-US" sz="2000" dirty="0">
                <a:latin typeface="UTM Avo" panose="02040603050506020204" pitchFamily="18" charset="0"/>
                <a:cs typeface="Times New Roman" panose="02020603050405020304" pitchFamily="18" charset="0"/>
              </a:rPr>
              <a:t> con </a:t>
            </a:r>
            <a:r>
              <a:rPr lang="en-US" sz="2000" dirty="0" err="1">
                <a:latin typeface="UTM Avo" panose="02040603050506020204" pitchFamily="18" charset="0"/>
                <a:cs typeface="Times New Roman" panose="02020603050405020304" pitchFamily="18" charset="0"/>
              </a:rPr>
              <a:t>trỏ</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chuột</a:t>
            </a:r>
            <a:r>
              <a:rPr lang="en-US" sz="2000" dirty="0">
                <a:latin typeface="UTM Avo" panose="02040603050506020204" pitchFamily="18" charset="0"/>
                <a:cs typeface="Times New Roman" panose="02020603050405020304" pitchFamily="18" charset="0"/>
              </a:rPr>
              <a:t> ở </a:t>
            </a:r>
            <a:r>
              <a:rPr lang="en-US" sz="2000" dirty="0" err="1">
                <a:latin typeface="UTM Avo" panose="02040603050506020204" pitchFamily="18" charset="0"/>
                <a:cs typeface="Times New Roman" panose="02020603050405020304" pitchFamily="18" charset="0"/>
              </a:rPr>
              <a:t>vị</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trí</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đó</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sẽ</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có</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hình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Đó</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là</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những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vị</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trí</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chứa</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siêu</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liên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kết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Khi</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nháy</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chuột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vào</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đó</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thì</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sẽ</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mở</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một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trang</a:t>
            </a:r>
            <a:r>
              <a:rPr lang="en-US" sz="2000" dirty="0">
                <a:latin typeface="UTM Avo" panose="02040603050506020204" pitchFamily="18" charset="0"/>
                <a:cs typeface="Times New Roman" panose="02020603050405020304" pitchFamily="18" charset="0"/>
              </a:rPr>
              <a:t> web </a:t>
            </a:r>
            <a:r>
              <a:rPr lang="en-US" sz="2000" dirty="0" err="1">
                <a:latin typeface="UTM Avo" panose="02040603050506020204" pitchFamily="18" charset="0"/>
                <a:cs typeface="Times New Roman" panose="02020603050405020304" pitchFamily="18" charset="0"/>
              </a:rPr>
              <a:t>khác</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hoặc</a:t>
            </a:r>
            <a:r>
              <a:rPr lang="en-US" sz="2000" dirty="0">
                <a:latin typeface="UTM Avo" panose="02040603050506020204" pitchFamily="18" charset="0"/>
                <a:cs typeface="Times New Roman" panose="02020603050405020304" pitchFamily="18" charset="0"/>
              </a:rPr>
              <a:t> di </a:t>
            </a:r>
            <a:r>
              <a:rPr lang="en-US" sz="2000" dirty="0" err="1">
                <a:latin typeface="UTM Avo" panose="02040603050506020204" pitchFamily="18" charset="0"/>
                <a:cs typeface="Times New Roman" panose="02020603050405020304" pitchFamily="18" charset="0"/>
              </a:rPr>
              <a:t>chuyển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đến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một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vị</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trí</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khác</a:t>
            </a:r>
            <a:r>
              <a:rPr lang="en-US" sz="2000" dirty="0">
                <a:latin typeface="UTM Avo" panose="02040603050506020204" pitchFamily="18" charset="0"/>
                <a:cs typeface="Times New Roman" panose="02020603050405020304" pitchFamily="18" charset="0"/>
              </a:rPr>
              <a:t>.</a:t>
            </a:r>
            <a:endParaRPr lang="vi-VN" sz="2000" dirty="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7E5DA86E-357B-93EB-CE77-3A24720F5B82}"/>
              </a:ext>
            </a:extLst>
          </p:cNvPr>
          <p:cNvSpPr/>
          <p:nvPr/>
        </p:nvSpPr>
        <p:spPr>
          <a:xfrm>
            <a:off x="1307333" y="3540613"/>
            <a:ext cx="10689817" cy="967957"/>
          </a:xfrm>
          <a:prstGeom prst="rect">
            <a:avLst/>
          </a:prstGeom>
        </p:spPr>
        <p:txBody>
          <a:bodyPr wrap="square">
            <a:spAutoFit/>
          </a:bodyPr>
          <a:lstStyle/>
          <a:p>
            <a:pPr defTabSz="342900">
              <a:lnSpc>
                <a:spcPct val="150000"/>
              </a:lnSpc>
            </a:pPr>
            <a:r>
              <a:rPr lang="en-US" sz="2000" dirty="0" err="1">
                <a:latin typeface="UTM Avo" panose="02040603050506020204" pitchFamily="18" charset="0"/>
                <a:cs typeface="Times New Roman" panose="02020603050405020304" pitchFamily="18" charset="0"/>
              </a:rPr>
              <a:t>Văn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bản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chứa</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các</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loại</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thông</a:t>
            </a:r>
            <a:r>
              <a:rPr lang="en-US" sz="2000" dirty="0">
                <a:latin typeface="UTM Avo" panose="02040603050506020204" pitchFamily="18" charset="0"/>
                <a:cs typeface="Times New Roman" panose="02020603050405020304" pitchFamily="18" charset="0"/>
              </a:rPr>
              <a:t> tin </a:t>
            </a:r>
            <a:r>
              <a:rPr lang="en-US" sz="2000" dirty="0" err="1">
                <a:latin typeface="UTM Avo" panose="02040603050506020204" pitchFamily="18" charset="0"/>
                <a:cs typeface="Times New Roman" panose="02020603050405020304" pitchFamily="18" charset="0"/>
              </a:rPr>
              <a:t>văn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bản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hình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ảnh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âm</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thanh</a:t>
            </a:r>
            <a:r>
              <a:rPr lang="en-US" sz="2000" dirty="0">
                <a:latin typeface="UTM Avo" panose="02040603050506020204" pitchFamily="18" charset="0"/>
                <a:cs typeface="Times New Roman" panose="02020603050405020304" pitchFamily="18" charset="0"/>
              </a:rPr>
              <a:t>, video </a:t>
            </a:r>
            <a:r>
              <a:rPr lang="en-US" sz="2000" dirty="0" err="1">
                <a:latin typeface="UTM Avo" panose="02040603050506020204" pitchFamily="18" charset="0"/>
                <a:cs typeface="Times New Roman" panose="02020603050405020304" pitchFamily="18" charset="0"/>
              </a:rPr>
              <a:t>và</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siêu</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liên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kết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gọi</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là</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siêu</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văn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bản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Trang</a:t>
            </a:r>
            <a:r>
              <a:rPr lang="en-US" sz="2000" dirty="0">
                <a:latin typeface="UTM Avo" panose="02040603050506020204" pitchFamily="18" charset="0"/>
                <a:cs typeface="Times New Roman" panose="02020603050405020304" pitchFamily="18" charset="0"/>
              </a:rPr>
              <a:t> web </a:t>
            </a:r>
            <a:r>
              <a:rPr lang="en-US" sz="2000" dirty="0" err="1">
                <a:latin typeface="UTM Avo" panose="02040603050506020204" pitchFamily="18" charset="0"/>
                <a:cs typeface="Times New Roman" panose="02020603050405020304" pitchFamily="18" charset="0"/>
              </a:rPr>
              <a:t>là</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siêu</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văn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bản</a:t>
            </a:r>
            <a:r>
              <a:rPr lang="en-US" sz="2000" dirty="0">
                <a:latin typeface="UTM Avo" panose="02040603050506020204" pitchFamily="18" charset="0"/>
                <a:cs typeface="Times New Roman" panose="02020603050405020304" pitchFamily="18" charset="0"/>
              </a:rPr>
              <a:t>.</a:t>
            </a:r>
            <a:endParaRPr lang="vi-VN" sz="2000" dirty="0">
              <a:latin typeface="UTM Avo" panose="02040603050506020204" pitchFamily="18" charset="0"/>
              <a:cs typeface="Times New Roman" panose="02020603050405020304" pitchFamily="18" charset="0"/>
            </a:endParaRPr>
          </a:p>
        </p:txBody>
      </p:sp>
      <p:grpSp>
        <p:nvGrpSpPr>
          <p:cNvPr id="10" name="Group 9">
            <a:extLst>
              <a:ext uri="{FF2B5EF4-FFF2-40B4-BE49-F238E27FC236}">
                <a16:creationId xmlns:a16="http://schemas.microsoft.com/office/drawing/2014/main" id="{21BFC9A5-5CD4-ED3B-E8E7-3CBBBB869D6B}"/>
              </a:ext>
            </a:extLst>
          </p:cNvPr>
          <p:cNvGrpSpPr/>
          <p:nvPr/>
        </p:nvGrpSpPr>
        <p:grpSpPr>
          <a:xfrm>
            <a:off x="1209797" y="4523219"/>
            <a:ext cx="9178769" cy="1951609"/>
            <a:chOff x="1329714" y="458216"/>
            <a:chExt cx="8812810" cy="1951609"/>
          </a:xfrm>
        </p:grpSpPr>
        <p:grpSp>
          <p:nvGrpSpPr>
            <p:cNvPr id="12" name="Group 11">
              <a:extLst>
                <a:ext uri="{FF2B5EF4-FFF2-40B4-BE49-F238E27FC236}">
                  <a16:creationId xmlns:a16="http://schemas.microsoft.com/office/drawing/2014/main" id="{84D3D261-E6A4-C860-A0C3-706DAC897E48}"/>
                </a:ext>
              </a:extLst>
            </p:cNvPr>
            <p:cNvGrpSpPr/>
            <p:nvPr/>
          </p:nvGrpSpPr>
          <p:grpSpPr>
            <a:xfrm>
              <a:off x="1925021" y="911578"/>
              <a:ext cx="8217503" cy="1498247"/>
              <a:chOff x="2572721" y="934090"/>
              <a:chExt cx="7392824" cy="2210326"/>
            </a:xfrm>
          </p:grpSpPr>
          <p:sp>
            <p:nvSpPr>
              <p:cNvPr id="14" name="Rectangle: Rounded Corners 13">
                <a:extLst>
                  <a:ext uri="{FF2B5EF4-FFF2-40B4-BE49-F238E27FC236}">
                    <a16:creationId xmlns:a16="http://schemas.microsoft.com/office/drawing/2014/main" id="{384A962F-CF55-954B-D02E-13B86892256D}"/>
                  </a:ext>
                </a:extLst>
              </p:cNvPr>
              <p:cNvSpPr/>
              <p:nvPr/>
            </p:nvSpPr>
            <p:spPr>
              <a:xfrm>
                <a:off x="2659224" y="1054359"/>
                <a:ext cx="7306321" cy="2090057"/>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8EFBC0C9-CE0D-8C12-CF58-8EFE4A4AC437}"/>
                  </a:ext>
                </a:extLst>
              </p:cNvPr>
              <p:cNvSpPr/>
              <p:nvPr/>
            </p:nvSpPr>
            <p:spPr>
              <a:xfrm>
                <a:off x="2572721" y="934090"/>
                <a:ext cx="7306322" cy="2090057"/>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a:extLst>
                <a:ext uri="{FF2B5EF4-FFF2-40B4-BE49-F238E27FC236}">
                  <a16:creationId xmlns:a16="http://schemas.microsoft.com/office/drawing/2014/main" id="{CF121A0F-8BCF-747F-BB7C-0C6A67E9BA0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29714" y="458216"/>
              <a:ext cx="998307" cy="883997"/>
            </a:xfrm>
            <a:prstGeom prst="rect">
              <a:avLst/>
            </a:prstGeom>
          </p:spPr>
        </p:pic>
      </p:grpSp>
      <p:sp>
        <p:nvSpPr>
          <p:cNvPr id="18" name="Rectangle 17">
            <a:extLst>
              <a:ext uri="{FF2B5EF4-FFF2-40B4-BE49-F238E27FC236}">
                <a16:creationId xmlns:a16="http://schemas.microsoft.com/office/drawing/2014/main" id="{75861476-72C5-A309-326E-4B9DCD524473}"/>
              </a:ext>
            </a:extLst>
          </p:cNvPr>
          <p:cNvSpPr/>
          <p:nvPr/>
        </p:nvSpPr>
        <p:spPr>
          <a:xfrm>
            <a:off x="2071855" y="5077794"/>
            <a:ext cx="8414248" cy="1141146"/>
          </a:xfrm>
          <a:prstGeom prst="rect">
            <a:avLst/>
          </a:prstGeom>
        </p:spPr>
        <p:txBody>
          <a:bodyPr wrap="square">
            <a:spAutoFit/>
          </a:bodyPr>
          <a:lstStyle/>
          <a:p>
            <a:pPr defTabSz="342900">
              <a:lnSpc>
                <a:spcPct val="150000"/>
              </a:lnSpc>
            </a:pPr>
            <a:r>
              <a:rPr lang="vi-VN" altLang="vi-VN" sz="2400" b="1">
                <a:solidFill>
                  <a:srgbClr val="F03C69"/>
                </a:solidFill>
                <a:latin typeface="UTM Avo" panose="02040603050506020204"/>
                <a:cs typeface="Times New Roman" panose="02020603050405020304" pitchFamily="18" charset="0"/>
              </a:rPr>
              <a:t>Trên trang web thường có các</a:t>
            </a:r>
            <a:r>
              <a:rPr lang="en-US" altLang="vi-VN" sz="2400" b="1">
                <a:solidFill>
                  <a:srgbClr val="F03C69"/>
                </a:solidFill>
                <a:latin typeface="UTM Avo" panose="02040603050506020204"/>
                <a:cs typeface="Times New Roman" panose="02020603050405020304" pitchFamily="18" charset="0"/>
              </a:rPr>
              <a:t> </a:t>
            </a:r>
            <a:r>
              <a:rPr lang="vi-VN" altLang="vi-VN" sz="2400" b="1">
                <a:solidFill>
                  <a:srgbClr val="F03C69"/>
                </a:solidFill>
                <a:latin typeface="UTM Avo" panose="02040603050506020204"/>
                <a:cs typeface="Times New Roman" panose="02020603050405020304" pitchFamily="18" charset="0"/>
              </a:rPr>
              <a:t>loại thông tin: Văn bản, hình</a:t>
            </a:r>
            <a:r>
              <a:rPr lang="en-US" altLang="vi-VN" sz="2400" b="1">
                <a:solidFill>
                  <a:srgbClr val="F03C69"/>
                </a:solidFill>
                <a:latin typeface="UTM Avo" panose="02040603050506020204"/>
                <a:cs typeface="Times New Roman" panose="02020603050405020304" pitchFamily="18" charset="0"/>
              </a:rPr>
              <a:t> </a:t>
            </a:r>
            <a:r>
              <a:rPr lang="vi-VN" altLang="vi-VN" sz="2400" b="1">
                <a:solidFill>
                  <a:srgbClr val="F03C69"/>
                </a:solidFill>
                <a:latin typeface="UTM Avo" panose="02040603050506020204"/>
                <a:cs typeface="Times New Roman" panose="02020603050405020304" pitchFamily="18" charset="0"/>
              </a:rPr>
              <a:t>ảnh, âm thanh, video và siêu liên kết.</a:t>
            </a:r>
            <a:r>
              <a:rPr lang="vi-VN" sz="2400" b="1">
                <a:solidFill>
                  <a:srgbClr val="F03C69"/>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140824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F49C9A-AC8D-425D-A924-C40644073EA6}"/>
              </a:ext>
            </a:extLst>
          </p:cNvPr>
          <p:cNvSpPr/>
          <p:nvPr/>
        </p:nvSpPr>
        <p:spPr>
          <a:xfrm>
            <a:off x="1333427" y="566317"/>
            <a:ext cx="7958060" cy="589072"/>
          </a:xfrm>
          <a:prstGeom prst="rect">
            <a:avLst/>
          </a:prstGeom>
        </p:spPr>
        <p:txBody>
          <a:bodyPr wrap="square">
            <a:spAutoFit/>
          </a:bodyPr>
          <a:lstStyle/>
          <a:p>
            <a:pPr defTabSz="342900">
              <a:lnSpc>
                <a:spcPct val="150000"/>
              </a:lnSpc>
            </a:pPr>
            <a:r>
              <a:rPr lang="en-US" sz="2400" b="1">
                <a:latin typeface="UTM Avo" panose="02040603050506020204" pitchFamily="18" charset="0"/>
                <a:cs typeface="Times New Roman" panose="02020603050405020304" pitchFamily="18" charset="0"/>
              </a:rPr>
              <a:t>1. Trên trang web có các loại thông tin nào?</a:t>
            </a:r>
            <a:endParaRPr lang="vi-VN" sz="2400" b="1">
              <a:latin typeface="UTM Avo"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B12C4231-EEA8-41CB-BCA6-CBCD7D8379B8}"/>
              </a:ext>
            </a:extLst>
          </p:cNvPr>
          <p:cNvPicPr>
            <a:picLocks noChangeAspect="1"/>
          </p:cNvPicPr>
          <p:nvPr/>
        </p:nvPicPr>
        <p:blipFill>
          <a:blip r:embed="rId2"/>
          <a:stretch>
            <a:fillRect/>
          </a:stretch>
        </p:blipFill>
        <p:spPr>
          <a:xfrm>
            <a:off x="350362" y="366329"/>
            <a:ext cx="983065" cy="967824"/>
          </a:xfrm>
          <a:prstGeom prst="rect">
            <a:avLst/>
          </a:prstGeom>
        </p:spPr>
      </p:pic>
      <p:sp>
        <p:nvSpPr>
          <p:cNvPr id="5" name="Rectangle 4">
            <a:extLst>
              <a:ext uri="{FF2B5EF4-FFF2-40B4-BE49-F238E27FC236}">
                <a16:creationId xmlns:a16="http://schemas.microsoft.com/office/drawing/2014/main" id="{3922DAE0-5437-4176-8EEE-A3523E844A19}"/>
              </a:ext>
            </a:extLst>
          </p:cNvPr>
          <p:cNvSpPr/>
          <p:nvPr/>
        </p:nvSpPr>
        <p:spPr>
          <a:xfrm>
            <a:off x="2169171" y="1189189"/>
            <a:ext cx="7310526" cy="589072"/>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A.</a:t>
            </a:r>
            <a:r>
              <a:rPr lang="en-US" sz="2400">
                <a:latin typeface="UTM Avo" panose="02040603050506020204" pitchFamily="18" charset="0"/>
                <a:cs typeface="Times New Roman" panose="02020603050405020304" pitchFamily="18" charset="0"/>
              </a:rPr>
              <a:t> Chỉ có thông tin là văn bản và hình</a:t>
            </a:r>
            <a:endParaRPr lang="vi-VN" sz="2400">
              <a:latin typeface="UTM Avo" panose="0204060305050602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D590011D-2F8D-441E-A867-EBA0463A34F9}"/>
              </a:ext>
            </a:extLst>
          </p:cNvPr>
          <p:cNvSpPr/>
          <p:nvPr/>
        </p:nvSpPr>
        <p:spPr>
          <a:xfrm>
            <a:off x="2169171" y="1812061"/>
            <a:ext cx="7310526" cy="589072"/>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B. </a:t>
            </a:r>
            <a:r>
              <a:rPr lang="en-US" sz="2400">
                <a:latin typeface="UTM Avo" panose="02040603050506020204" pitchFamily="18" charset="0"/>
                <a:cs typeface="Times New Roman" panose="02020603050405020304" pitchFamily="18" charset="0"/>
              </a:rPr>
              <a:t>Chỉ có thông tin là hình ảnh và âm thanh.</a:t>
            </a:r>
            <a:endParaRPr lang="vi-VN" sz="240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8035C97B-EDA2-482E-8CF7-CE5306F73B7D}"/>
              </a:ext>
            </a:extLst>
          </p:cNvPr>
          <p:cNvSpPr/>
          <p:nvPr/>
        </p:nvSpPr>
        <p:spPr>
          <a:xfrm>
            <a:off x="2169171" y="2431840"/>
            <a:ext cx="7310526" cy="589072"/>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C. </a:t>
            </a:r>
            <a:r>
              <a:rPr lang="en-US" sz="2400">
                <a:latin typeface="UTM Avo" panose="02040603050506020204" pitchFamily="18" charset="0"/>
                <a:cs typeface="Times New Roman" panose="02020603050405020304" pitchFamily="18" charset="0"/>
              </a:rPr>
              <a:t>Chỉ có thông tin là video.</a:t>
            </a:r>
            <a:endParaRPr lang="vi-VN" sz="24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04630B5C-D405-497F-9B94-465FFAAE0822}"/>
              </a:ext>
            </a:extLst>
          </p:cNvPr>
          <p:cNvSpPr/>
          <p:nvPr/>
        </p:nvSpPr>
        <p:spPr>
          <a:xfrm>
            <a:off x="1333427" y="4084085"/>
            <a:ext cx="10406292" cy="1143070"/>
          </a:xfrm>
          <a:prstGeom prst="rect">
            <a:avLst/>
          </a:prstGeom>
        </p:spPr>
        <p:txBody>
          <a:bodyPr wrap="square">
            <a:spAutoFit/>
          </a:bodyPr>
          <a:lstStyle/>
          <a:p>
            <a:pPr defTabSz="342900">
              <a:lnSpc>
                <a:spcPct val="150000"/>
              </a:lnSpc>
            </a:pPr>
            <a:r>
              <a:rPr lang="en-US" sz="2400" b="1">
                <a:latin typeface="UTM Avo" panose="02040603050506020204" pitchFamily="18" charset="0"/>
                <a:cs typeface="Times New Roman" panose="02020603050405020304" pitchFamily="18" charset="0"/>
              </a:rPr>
              <a:t>2. </a:t>
            </a:r>
            <a:r>
              <a:rPr lang="vi-VN" sz="2400" b="1">
                <a:latin typeface="UTM Avo" panose="02040603050506020204" pitchFamily="18" charset="0"/>
                <a:cs typeface="Times New Roman" panose="02020603050405020304" pitchFamily="18" charset="0"/>
              </a:rPr>
              <a:t>Sau đây là hình ảnh khi đưa con trỏ chuột đến một số vị trí trên trang web, em hãy cho biết mục nào có chứa siêu liên kết?</a:t>
            </a:r>
          </a:p>
        </p:txBody>
      </p:sp>
      <p:sp>
        <p:nvSpPr>
          <p:cNvPr id="9" name="Rectangle 8">
            <a:extLst>
              <a:ext uri="{FF2B5EF4-FFF2-40B4-BE49-F238E27FC236}">
                <a16:creationId xmlns:a16="http://schemas.microsoft.com/office/drawing/2014/main" id="{0B46A651-8F2E-4396-83BF-8571A033FC46}"/>
              </a:ext>
            </a:extLst>
          </p:cNvPr>
          <p:cNvSpPr/>
          <p:nvPr/>
        </p:nvSpPr>
        <p:spPr>
          <a:xfrm>
            <a:off x="2148389" y="5417570"/>
            <a:ext cx="2127526" cy="589072"/>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A. </a:t>
            </a:r>
            <a:endParaRPr lang="vi-VN" sz="2400">
              <a:latin typeface="UTM Avo" panose="0204060305050602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5F355013-396F-44B5-B785-30D86F2A49DB}"/>
              </a:ext>
            </a:extLst>
          </p:cNvPr>
          <p:cNvSpPr/>
          <p:nvPr/>
        </p:nvSpPr>
        <p:spPr>
          <a:xfrm>
            <a:off x="8362275" y="5411769"/>
            <a:ext cx="2127526" cy="589072"/>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C. </a:t>
            </a:r>
            <a:endParaRPr lang="vi-VN" sz="2400">
              <a:latin typeface="UTM Avo" panose="0204060305050602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2A077E5C-26CE-4173-A147-2291BE3A50CD}"/>
              </a:ext>
            </a:extLst>
          </p:cNvPr>
          <p:cNvSpPr/>
          <p:nvPr/>
        </p:nvSpPr>
        <p:spPr>
          <a:xfrm>
            <a:off x="5312457" y="5464619"/>
            <a:ext cx="2127526" cy="589072"/>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B. </a:t>
            </a:r>
            <a:endParaRPr lang="vi-VN" sz="2400">
              <a:latin typeface="UTM Avo" panose="02040603050506020204" pitchFamily="18" charset="0"/>
              <a:cs typeface="Times New Roman" panose="02020603050405020304" pitchFamily="18" charset="0"/>
            </a:endParaRPr>
          </a:p>
        </p:txBody>
      </p:sp>
      <p:pic>
        <p:nvPicPr>
          <p:cNvPr id="12" name="Picture 11" descr="A picture containing text, electronics, computer&#10;&#10;Description automatically generated">
            <a:extLst>
              <a:ext uri="{FF2B5EF4-FFF2-40B4-BE49-F238E27FC236}">
                <a16:creationId xmlns:a16="http://schemas.microsoft.com/office/drawing/2014/main" id="{85818E8F-4523-43E9-A153-8592E72984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2888" y="815731"/>
            <a:ext cx="2208069" cy="2176969"/>
          </a:xfrm>
          <a:prstGeom prst="rect">
            <a:avLst/>
          </a:prstGeom>
        </p:spPr>
      </p:pic>
      <p:sp>
        <p:nvSpPr>
          <p:cNvPr id="13" name="Oval 12">
            <a:extLst>
              <a:ext uri="{FF2B5EF4-FFF2-40B4-BE49-F238E27FC236}">
                <a16:creationId xmlns:a16="http://schemas.microsoft.com/office/drawing/2014/main" id="{2CB96935-1538-453F-86FC-0512246D83F6}"/>
              </a:ext>
            </a:extLst>
          </p:cNvPr>
          <p:cNvSpPr/>
          <p:nvPr/>
        </p:nvSpPr>
        <p:spPr>
          <a:xfrm>
            <a:off x="2148389" y="3175260"/>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Oval 13">
            <a:extLst>
              <a:ext uri="{FF2B5EF4-FFF2-40B4-BE49-F238E27FC236}">
                <a16:creationId xmlns:a16="http://schemas.microsoft.com/office/drawing/2014/main" id="{C3798B32-22A2-42E4-90B5-371C2BACBBD5}"/>
              </a:ext>
            </a:extLst>
          </p:cNvPr>
          <p:cNvSpPr/>
          <p:nvPr/>
        </p:nvSpPr>
        <p:spPr>
          <a:xfrm>
            <a:off x="2113930" y="5545142"/>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 name="Rectangle 1">
            <a:extLst>
              <a:ext uri="{FF2B5EF4-FFF2-40B4-BE49-F238E27FC236}">
                <a16:creationId xmlns:a16="http://schemas.microsoft.com/office/drawing/2014/main" id="{94091CFE-7F23-E714-BDE3-2F976757599C}"/>
              </a:ext>
            </a:extLst>
          </p:cNvPr>
          <p:cNvSpPr/>
          <p:nvPr/>
        </p:nvSpPr>
        <p:spPr>
          <a:xfrm>
            <a:off x="2188836" y="3050186"/>
            <a:ext cx="7310526" cy="1143070"/>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D. </a:t>
            </a:r>
            <a:r>
              <a:rPr lang="en-US" sz="2400">
                <a:latin typeface="UTM Avo" panose="02040603050506020204" pitchFamily="18" charset="0"/>
                <a:cs typeface="Times New Roman" panose="02020603050405020304" pitchFamily="18" charset="0"/>
              </a:rPr>
              <a:t>Có các thông tin là văn bản, hình ảnh, âm thanh, video và siêu liên kết</a:t>
            </a:r>
            <a:endParaRPr lang="vi-VN" sz="2400">
              <a:latin typeface="UTM Avo" panose="02040603050506020204" pitchFamily="18" charset="0"/>
              <a:cs typeface="Times New Roman" panose="02020603050405020304" pitchFamily="18" charset="0"/>
            </a:endParaRPr>
          </a:p>
        </p:txBody>
      </p:sp>
      <p:pic>
        <p:nvPicPr>
          <p:cNvPr id="16" name="Picture 15" descr="Text&#10;&#10;Description automatically generated with medium confidence">
            <a:extLst>
              <a:ext uri="{FF2B5EF4-FFF2-40B4-BE49-F238E27FC236}">
                <a16:creationId xmlns:a16="http://schemas.microsoft.com/office/drawing/2014/main" id="{345C733C-CE89-0AB6-B39F-0C06660F48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5787" y="5411769"/>
            <a:ext cx="1256278" cy="952437"/>
          </a:xfrm>
          <a:prstGeom prst="rect">
            <a:avLst/>
          </a:prstGeom>
        </p:spPr>
      </p:pic>
      <p:pic>
        <p:nvPicPr>
          <p:cNvPr id="18" name="Picture 17" descr="Graphical user interface&#10;&#10;Description automatically generated">
            <a:extLst>
              <a:ext uri="{FF2B5EF4-FFF2-40B4-BE49-F238E27FC236}">
                <a16:creationId xmlns:a16="http://schemas.microsoft.com/office/drawing/2014/main" id="{C73B239F-EE9A-0031-AFF4-A8D40E02DA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0956" y="5410782"/>
            <a:ext cx="1256278" cy="1128652"/>
          </a:xfrm>
          <a:prstGeom prst="rect">
            <a:avLst/>
          </a:prstGeom>
        </p:spPr>
      </p:pic>
      <p:pic>
        <p:nvPicPr>
          <p:cNvPr id="20" name="Picture 19">
            <a:extLst>
              <a:ext uri="{FF2B5EF4-FFF2-40B4-BE49-F238E27FC236}">
                <a16:creationId xmlns:a16="http://schemas.microsoft.com/office/drawing/2014/main" id="{C37500B0-6E8A-D75A-996C-6A7CCD4DF9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28152" y="5417570"/>
            <a:ext cx="1696108" cy="797090"/>
          </a:xfrm>
          <a:prstGeom prst="rect">
            <a:avLst/>
          </a:prstGeom>
        </p:spPr>
      </p:pic>
    </p:spTree>
    <p:extLst>
      <p:ext uri="{BB962C8B-B14F-4D97-AF65-F5344CB8AC3E}">
        <p14:creationId xmlns:p14="http://schemas.microsoft.com/office/powerpoint/2010/main" val="1397488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par>
                                <p:cTn id="40" presetID="10" presetClass="entr" presetSubtype="0" fill="hold"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par>
                                <p:cTn id="43" presetID="10" presetClass="entr" presetSubtype="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par>
                                <p:cTn id="52" presetID="10" presetClass="entr" presetSubtype="0" fill="hold"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0" grpId="0"/>
      <p:bldP spid="11" grpId="0"/>
      <p:bldP spid="13" grpId="0" animBg="1"/>
      <p:bldP spid="14"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C29B82-B90A-449E-8481-31A1C0E7E29B}"/>
              </a:ext>
            </a:extLst>
          </p:cNvPr>
          <p:cNvSpPr/>
          <p:nvPr/>
        </p:nvSpPr>
        <p:spPr>
          <a:xfrm>
            <a:off x="363894" y="283918"/>
            <a:ext cx="10449880" cy="738664"/>
          </a:xfrm>
          <a:prstGeom prst="rect">
            <a:avLst/>
          </a:prstGeom>
        </p:spPr>
        <p:txBody>
          <a:bodyPr wrap="square">
            <a:spAutoFit/>
          </a:bodyPr>
          <a:lstStyle/>
          <a:p>
            <a:pPr defTabSz="342900">
              <a:lnSpc>
                <a:spcPct val="150000"/>
              </a:lnSpc>
            </a:pPr>
            <a:r>
              <a:rPr lang="en-US" sz="2800" b="1" dirty="0">
                <a:solidFill>
                  <a:srgbClr val="F03C69"/>
                </a:solidFill>
                <a:latin typeface="SVN-SAF" panose="02040603050506020204" pitchFamily="18" charset="0"/>
                <a:cs typeface="Times New Roman" panose="02020603050405020304" pitchFamily="18" charset="0"/>
              </a:rPr>
              <a:t>2. Tác hại khi TRUY CẬP VÀO TRANG WEB Không phù hợp</a:t>
            </a:r>
            <a:endParaRPr lang="vi-VN" sz="2800" b="1" dirty="0">
              <a:solidFill>
                <a:srgbClr val="F03C69"/>
              </a:solidFill>
              <a:cs typeface="Times New Roman" panose="02020603050405020304" pitchFamily="18" charset="0"/>
            </a:endParaRPr>
          </a:p>
        </p:txBody>
      </p:sp>
      <p:sp>
        <p:nvSpPr>
          <p:cNvPr id="10" name="Rectangle 9">
            <a:extLst>
              <a:ext uri="{FF2B5EF4-FFF2-40B4-BE49-F238E27FC236}">
                <a16:creationId xmlns:a16="http://schemas.microsoft.com/office/drawing/2014/main" id="{949615B6-08E4-4C7D-8EEA-5E3F99C728AC}"/>
              </a:ext>
            </a:extLst>
          </p:cNvPr>
          <p:cNvSpPr/>
          <p:nvPr/>
        </p:nvSpPr>
        <p:spPr>
          <a:xfrm>
            <a:off x="3379791" y="1105048"/>
            <a:ext cx="8041932" cy="671851"/>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An gặp rắc rối gì ?</a:t>
            </a:r>
          </a:p>
        </p:txBody>
      </p:sp>
      <p:sp>
        <p:nvSpPr>
          <p:cNvPr id="11" name="Rectangle 10">
            <a:extLst>
              <a:ext uri="{FF2B5EF4-FFF2-40B4-BE49-F238E27FC236}">
                <a16:creationId xmlns:a16="http://schemas.microsoft.com/office/drawing/2014/main" id="{5C1AE40C-6D0B-4671-A2C9-C72D3FF63513}"/>
              </a:ext>
            </a:extLst>
          </p:cNvPr>
          <p:cNvSpPr/>
          <p:nvPr/>
        </p:nvSpPr>
        <p:spPr>
          <a:xfrm>
            <a:off x="674437" y="1915643"/>
            <a:ext cx="3912311" cy="2352952"/>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Trong khi truy cập Internet, bạn An vô tình vào một trang web trò chuyện không phù hợp. Em hãy quan sát Hình 8 và cho biết bạn An đã gặp rắc rối gì?</a:t>
            </a:r>
          </a:p>
        </p:txBody>
      </p:sp>
      <p:grpSp>
        <p:nvGrpSpPr>
          <p:cNvPr id="24" name="Group 23">
            <a:extLst>
              <a:ext uri="{FF2B5EF4-FFF2-40B4-BE49-F238E27FC236}">
                <a16:creationId xmlns:a16="http://schemas.microsoft.com/office/drawing/2014/main" id="{42C6B29B-3173-4D45-9E48-0117B5D0FBC0}"/>
              </a:ext>
            </a:extLst>
          </p:cNvPr>
          <p:cNvGrpSpPr/>
          <p:nvPr/>
        </p:nvGrpSpPr>
        <p:grpSpPr>
          <a:xfrm>
            <a:off x="522612" y="900102"/>
            <a:ext cx="2898644" cy="880803"/>
            <a:chOff x="522612" y="900102"/>
            <a:chExt cx="2898644" cy="880803"/>
          </a:xfrm>
        </p:grpSpPr>
        <p:grpSp>
          <p:nvGrpSpPr>
            <p:cNvPr id="4" name="Group 3">
              <a:extLst>
                <a:ext uri="{FF2B5EF4-FFF2-40B4-BE49-F238E27FC236}">
                  <a16:creationId xmlns:a16="http://schemas.microsoft.com/office/drawing/2014/main" id="{244424EB-C73B-4620-8785-ED91696F11E9}"/>
                </a:ext>
              </a:extLst>
            </p:cNvPr>
            <p:cNvGrpSpPr/>
            <p:nvPr/>
          </p:nvGrpSpPr>
          <p:grpSpPr>
            <a:xfrm>
              <a:off x="522612" y="1095583"/>
              <a:ext cx="2354327" cy="661656"/>
              <a:chOff x="5906375" y="1404722"/>
              <a:chExt cx="2354327" cy="661656"/>
            </a:xfrm>
          </p:grpSpPr>
          <p:sp>
            <p:nvSpPr>
              <p:cNvPr id="8" name="Rectangle: Top Corners Rounded 7">
                <a:extLst>
                  <a:ext uri="{FF2B5EF4-FFF2-40B4-BE49-F238E27FC236}">
                    <a16:creationId xmlns:a16="http://schemas.microsoft.com/office/drawing/2014/main" id="{17451D86-E9FE-4F2C-998B-FC79B3C6D7E5}"/>
                  </a:ext>
                </a:extLst>
              </p:cNvPr>
              <p:cNvSpPr/>
              <p:nvPr/>
            </p:nvSpPr>
            <p:spPr>
              <a:xfrm>
                <a:off x="5962361"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9" name="Rectangle 8">
                <a:extLst>
                  <a:ext uri="{FF2B5EF4-FFF2-40B4-BE49-F238E27FC236}">
                    <a16:creationId xmlns:a16="http://schemas.microsoft.com/office/drawing/2014/main" id="{F9AE48F3-29DC-471E-953C-5CFB4668C11F}"/>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20" name="Group 19">
              <a:extLst>
                <a:ext uri="{FF2B5EF4-FFF2-40B4-BE49-F238E27FC236}">
                  <a16:creationId xmlns:a16="http://schemas.microsoft.com/office/drawing/2014/main" id="{D8514236-63A5-4255-A4A4-0FA51F3C1527}"/>
                </a:ext>
              </a:extLst>
            </p:cNvPr>
            <p:cNvGrpSpPr/>
            <p:nvPr/>
          </p:nvGrpSpPr>
          <p:grpSpPr>
            <a:xfrm rot="20419193">
              <a:off x="2468303" y="900102"/>
              <a:ext cx="952953" cy="880803"/>
              <a:chOff x="8974078" y="279854"/>
              <a:chExt cx="3397172" cy="3224225"/>
            </a:xfrm>
          </p:grpSpPr>
          <p:pic>
            <p:nvPicPr>
              <p:cNvPr id="21" name="Picture 5">
                <a:extLst>
                  <a:ext uri="{FF2B5EF4-FFF2-40B4-BE49-F238E27FC236}">
                    <a16:creationId xmlns:a16="http://schemas.microsoft.com/office/drawing/2014/main" id="{6130C57F-7551-4995-9234-1752E616AE1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974078" y="279854"/>
                <a:ext cx="3397172" cy="3224225"/>
              </a:xfrm>
              <a:prstGeom prst="rect">
                <a:avLst/>
              </a:prstGeom>
            </p:spPr>
          </p:pic>
          <p:pic>
            <p:nvPicPr>
              <p:cNvPr id="22" name="Picture 6">
                <a:extLst>
                  <a:ext uri="{FF2B5EF4-FFF2-40B4-BE49-F238E27FC236}">
                    <a16:creationId xmlns:a16="http://schemas.microsoft.com/office/drawing/2014/main" id="{9626A2EE-ED09-47C8-A8FA-1551DFB285D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9202151" y="542910"/>
                <a:ext cx="2916628" cy="2768146"/>
              </a:xfrm>
              <a:prstGeom prst="rect">
                <a:avLst/>
              </a:prstGeom>
            </p:spPr>
          </p:pic>
        </p:grpSp>
        <p:sp>
          <p:nvSpPr>
            <p:cNvPr id="23" name="Rectangle 22">
              <a:extLst>
                <a:ext uri="{FF2B5EF4-FFF2-40B4-BE49-F238E27FC236}">
                  <a16:creationId xmlns:a16="http://schemas.microsoft.com/office/drawing/2014/main" id="{0EE978F0-4A39-4AA5-80FA-B2EAE3C1E440}"/>
                </a:ext>
              </a:extLst>
            </p:cNvPr>
            <p:cNvSpPr/>
            <p:nvPr/>
          </p:nvSpPr>
          <p:spPr>
            <a:xfrm>
              <a:off x="2773689"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2</a:t>
              </a:r>
              <a:endParaRPr lang="vi-VN" sz="2800" b="1">
                <a:solidFill>
                  <a:schemeClr val="bg1"/>
                </a:solidFill>
                <a:latin typeface="UTM Avo" panose="02040603050506020204" pitchFamily="18" charset="0"/>
                <a:cs typeface="Times New Roman" panose="02020603050405020304" pitchFamily="18" charset="0"/>
              </a:endParaRPr>
            </a:p>
          </p:txBody>
        </p:sp>
      </p:grpSp>
      <p:pic>
        <p:nvPicPr>
          <p:cNvPr id="5" name="Picture 4" descr="Text&#10;&#10;Description automatically generated with low confidence">
            <a:extLst>
              <a:ext uri="{FF2B5EF4-FFF2-40B4-BE49-F238E27FC236}">
                <a16:creationId xmlns:a16="http://schemas.microsoft.com/office/drawing/2014/main" id="{2F14599F-AEE0-8982-3DBF-B3E96091E4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0961" y="1689146"/>
            <a:ext cx="5908002" cy="4884936"/>
          </a:xfrm>
          <a:prstGeom prst="rect">
            <a:avLst/>
          </a:prstGeom>
        </p:spPr>
      </p:pic>
    </p:spTree>
    <p:extLst>
      <p:ext uri="{BB962C8B-B14F-4D97-AF65-F5344CB8AC3E}">
        <p14:creationId xmlns:p14="http://schemas.microsoft.com/office/powerpoint/2010/main" val="2237052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0-#ppt_w/2"/>
                                          </p:val>
                                        </p:tav>
                                        <p:tav tm="100000">
                                          <p:val>
                                            <p:strVal val="#ppt_x"/>
                                          </p:val>
                                        </p:tav>
                                      </p:tavLst>
                                    </p:anim>
                                    <p:anim calcmode="lin" valueType="num">
                                      <p:cBhvr additive="base">
                                        <p:cTn id="17" dur="500" fill="hold"/>
                                        <p:tgtEl>
                                          <p:spTgt spid="24"/>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DF593A-C884-406B-9039-D91B9840041B}"/>
              </a:ext>
            </a:extLst>
          </p:cNvPr>
          <p:cNvPicPr>
            <a:picLocks noChangeAspect="1"/>
          </p:cNvPicPr>
          <p:nvPr/>
        </p:nvPicPr>
        <p:blipFill>
          <a:blip r:embed="rId2"/>
          <a:stretch>
            <a:fillRect/>
          </a:stretch>
        </p:blipFill>
        <p:spPr>
          <a:xfrm>
            <a:off x="318182" y="280553"/>
            <a:ext cx="891617" cy="830652"/>
          </a:xfrm>
          <a:prstGeom prst="rect">
            <a:avLst/>
          </a:prstGeom>
        </p:spPr>
      </p:pic>
      <p:sp>
        <p:nvSpPr>
          <p:cNvPr id="4" name="Rectangle 3">
            <a:extLst>
              <a:ext uri="{FF2B5EF4-FFF2-40B4-BE49-F238E27FC236}">
                <a16:creationId xmlns:a16="http://schemas.microsoft.com/office/drawing/2014/main" id="{1A0AB273-FC35-4319-BF6C-BED95CD8DE51}"/>
              </a:ext>
            </a:extLst>
          </p:cNvPr>
          <p:cNvSpPr/>
          <p:nvPr/>
        </p:nvSpPr>
        <p:spPr>
          <a:xfrm>
            <a:off x="1209799" y="259601"/>
            <a:ext cx="10567674" cy="1477328"/>
          </a:xfrm>
          <a:prstGeom prst="rect">
            <a:avLst/>
          </a:prstGeom>
        </p:spPr>
        <p:txBody>
          <a:bodyPr wrap="square">
            <a:spAutoFit/>
          </a:bodyPr>
          <a:lstStyle/>
          <a:p>
            <a:pPr algn="just" defTabSz="342900">
              <a:lnSpc>
                <a:spcPct val="150000"/>
              </a:lnSpc>
            </a:pPr>
            <a:r>
              <a:rPr lang="vi-VN" sz="2000" dirty="0">
                <a:latin typeface="UTM Avo" panose="02040603050506020204" pitchFamily="18" charset="0"/>
                <a:cs typeface="Times New Roman" panose="02020603050405020304" pitchFamily="18" charset="0"/>
              </a:rPr>
              <a:t>Em đã biết trên Internet không phải thông tin nào cũng phù hợp với các em, có những thông tin em chưa thể hiểu hết, có những thông tin độc hại như trò chơi bạo lực, phim ảnh có nội dung xấu,... Em không nên xem các thông tin đó, nếu cố tình xem em có thể gặp một số tác hại sau:</a:t>
            </a:r>
          </a:p>
        </p:txBody>
      </p:sp>
      <p:sp>
        <p:nvSpPr>
          <p:cNvPr id="5" name="Rectangle 4">
            <a:extLst>
              <a:ext uri="{FF2B5EF4-FFF2-40B4-BE49-F238E27FC236}">
                <a16:creationId xmlns:a16="http://schemas.microsoft.com/office/drawing/2014/main" id="{61004FEF-F45A-41DD-A74E-84C8EC840177}"/>
              </a:ext>
            </a:extLst>
          </p:cNvPr>
          <p:cNvSpPr/>
          <p:nvPr/>
        </p:nvSpPr>
        <p:spPr>
          <a:xfrm>
            <a:off x="1280830" y="1975465"/>
            <a:ext cx="7147552" cy="1754326"/>
          </a:xfrm>
          <a:prstGeom prst="rect">
            <a:avLst/>
          </a:prstGeom>
        </p:spPr>
        <p:txBody>
          <a:bodyPr wrap="square">
            <a:spAutoFit/>
          </a:bodyPr>
          <a:lstStyle/>
          <a:p>
            <a:pPr algn="just" defTabSz="342900">
              <a:lnSpc>
                <a:spcPct val="150000"/>
              </a:lnSpc>
            </a:pPr>
            <a:r>
              <a:rPr lang="vi-VN" dirty="0">
                <a:latin typeface="UTM Avo" panose="02040603050506020204" pitchFamily="18" charset="0"/>
                <a:cs typeface="Times New Roman" panose="02020603050405020304" pitchFamily="18" charset="0"/>
              </a:rPr>
              <a:t>− Có những suy nghĩ tiêu cực và lệch lạc: Xem  thông  tin  không  phù  hợp  với  lứa  tuổi khiến các em không hiểu hết hoặc hiểu một cách lệch lạc ảnh hưởng đến suy nghĩ và nhận thức của các em.</a:t>
            </a:r>
          </a:p>
        </p:txBody>
      </p:sp>
      <p:sp>
        <p:nvSpPr>
          <p:cNvPr id="7" name="Rectangle 6">
            <a:extLst>
              <a:ext uri="{FF2B5EF4-FFF2-40B4-BE49-F238E27FC236}">
                <a16:creationId xmlns:a16="http://schemas.microsoft.com/office/drawing/2014/main" id="{79A56168-C270-4437-B309-D101DDB9A9DF}"/>
              </a:ext>
            </a:extLst>
          </p:cNvPr>
          <p:cNvSpPr/>
          <p:nvPr/>
        </p:nvSpPr>
        <p:spPr>
          <a:xfrm>
            <a:off x="1307333" y="3642389"/>
            <a:ext cx="7147553" cy="1338828"/>
          </a:xfrm>
          <a:prstGeom prst="rect">
            <a:avLst/>
          </a:prstGeom>
        </p:spPr>
        <p:txBody>
          <a:bodyPr wrap="square">
            <a:spAutoFit/>
          </a:bodyPr>
          <a:lstStyle/>
          <a:p>
            <a:pPr algn="just" defTabSz="342900">
              <a:lnSpc>
                <a:spcPct val="150000"/>
              </a:lnSpc>
            </a:pPr>
            <a:r>
              <a:rPr lang="vi-VN" dirty="0">
                <a:latin typeface="UTM Avo" panose="02040603050506020204" pitchFamily="18" charset="0"/>
                <a:cs typeface="Times New Roman" panose="02020603050405020304" pitchFamily="18" charset="0"/>
              </a:rPr>
              <a:t>− Bị lừa đảo, dụ dỗ, bắt nạt: Kẻ xấu có thể gửi các tin nhắn mạo danh, nặc danh qua các trang web để đe doạ và làm tổn thương em hoặc dụ dỗ em làm điều xấu.</a:t>
            </a:r>
          </a:p>
        </p:txBody>
      </p:sp>
      <p:sp>
        <p:nvSpPr>
          <p:cNvPr id="8" name="Rectangle 7">
            <a:extLst>
              <a:ext uri="{FF2B5EF4-FFF2-40B4-BE49-F238E27FC236}">
                <a16:creationId xmlns:a16="http://schemas.microsoft.com/office/drawing/2014/main" id="{F1A64C24-6DF5-5331-8A22-83911CE90DE3}"/>
              </a:ext>
            </a:extLst>
          </p:cNvPr>
          <p:cNvSpPr/>
          <p:nvPr/>
        </p:nvSpPr>
        <p:spPr>
          <a:xfrm>
            <a:off x="1307334" y="5031847"/>
            <a:ext cx="7251450" cy="1338828"/>
          </a:xfrm>
          <a:prstGeom prst="rect">
            <a:avLst/>
          </a:prstGeom>
        </p:spPr>
        <p:txBody>
          <a:bodyPr wrap="square">
            <a:spAutoFit/>
          </a:bodyPr>
          <a:lstStyle/>
          <a:p>
            <a:pPr algn="just" defTabSz="342900">
              <a:lnSpc>
                <a:spcPct val="150000"/>
              </a:lnSpc>
            </a:pPr>
            <a:r>
              <a:rPr lang="vi-VN" dirty="0">
                <a:latin typeface="UTM Avo" panose="02040603050506020204" pitchFamily="18" charset="0"/>
                <a:cs typeface="Times New Roman" panose="02020603050405020304" pitchFamily="18" charset="0"/>
              </a:rPr>
              <a:t>− Lãng phí thời gian: Cố tình truy cập vào những trang web không phù hợp lứa tuổi và không nên xem, em bị mất đi thời gian quý báu cho học tập và những hoạt động bổ ích khác.</a:t>
            </a:r>
          </a:p>
        </p:txBody>
      </p:sp>
      <p:pic>
        <p:nvPicPr>
          <p:cNvPr id="15" name="Picture 14" descr="A picture containing text&#10;&#10;Description automatically generated">
            <a:extLst>
              <a:ext uri="{FF2B5EF4-FFF2-40B4-BE49-F238E27FC236}">
                <a16:creationId xmlns:a16="http://schemas.microsoft.com/office/drawing/2014/main" id="{927019E0-10E7-504F-CA93-01A5CB78D9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8784" y="1818372"/>
            <a:ext cx="3474720" cy="4610331"/>
          </a:xfrm>
          <a:prstGeom prst="rect">
            <a:avLst/>
          </a:prstGeom>
        </p:spPr>
      </p:pic>
    </p:spTree>
    <p:extLst>
      <p:ext uri="{BB962C8B-B14F-4D97-AF65-F5344CB8AC3E}">
        <p14:creationId xmlns:p14="http://schemas.microsoft.com/office/powerpoint/2010/main" val="4239581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 calcmode="lin" valueType="num">
                                      <p:cBhvr additive="base">
                                        <p:cTn id="24"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1B4B504-C8F8-4B6D-AB1E-2586A440EA3E}"/>
              </a:ext>
            </a:extLst>
          </p:cNvPr>
          <p:cNvSpPr/>
          <p:nvPr/>
        </p:nvSpPr>
        <p:spPr>
          <a:xfrm>
            <a:off x="2123807" y="3241483"/>
            <a:ext cx="9205758" cy="830997"/>
          </a:xfrm>
          <a:prstGeom prst="rect">
            <a:avLst/>
          </a:prstGeom>
        </p:spPr>
        <p:txBody>
          <a:bodyPr wrap="square">
            <a:spAutoFit/>
          </a:bodyPr>
          <a:lstStyle/>
          <a:p>
            <a:pPr defTabSz="342900"/>
            <a:r>
              <a:rPr lang="en-US" sz="2400">
                <a:latin typeface="UTM Avo" panose="02040603050506020204" pitchFamily="18" charset="0"/>
                <a:cs typeface="Times New Roman" panose="02020603050405020304" pitchFamily="18" charset="0"/>
              </a:rPr>
              <a:t> Nếu cố tình truy cập vào trang web không phù hợp và không nên xem, em có thể gặp những tác hại gì?</a:t>
            </a:r>
            <a:endParaRPr lang="vi-VN" sz="2400">
              <a:latin typeface="UTM Avo" panose="020406030505060202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id="{8A4B6D06-B0CE-4D15-8F6E-750A6EE2724E}"/>
              </a:ext>
            </a:extLst>
          </p:cNvPr>
          <p:cNvGrpSpPr/>
          <p:nvPr/>
        </p:nvGrpSpPr>
        <p:grpSpPr>
          <a:xfrm>
            <a:off x="1329714" y="458216"/>
            <a:ext cx="9552989" cy="2431008"/>
            <a:chOff x="1329714" y="458216"/>
            <a:chExt cx="9552989" cy="2317292"/>
          </a:xfrm>
        </p:grpSpPr>
        <p:grpSp>
          <p:nvGrpSpPr>
            <p:cNvPr id="10" name="Group 9">
              <a:extLst>
                <a:ext uri="{FF2B5EF4-FFF2-40B4-BE49-F238E27FC236}">
                  <a16:creationId xmlns:a16="http://schemas.microsoft.com/office/drawing/2014/main" id="{89062DB7-4E0E-4C57-94E2-2EE772747EDC}"/>
                </a:ext>
              </a:extLst>
            </p:cNvPr>
            <p:cNvGrpSpPr/>
            <p:nvPr/>
          </p:nvGrpSpPr>
          <p:grpSpPr>
            <a:xfrm>
              <a:off x="1329714" y="458216"/>
              <a:ext cx="9552989" cy="2317292"/>
              <a:chOff x="1329714" y="458216"/>
              <a:chExt cx="9552989" cy="2317292"/>
            </a:xfrm>
          </p:grpSpPr>
          <p:grpSp>
            <p:nvGrpSpPr>
              <p:cNvPr id="11" name="Group 10">
                <a:extLst>
                  <a:ext uri="{FF2B5EF4-FFF2-40B4-BE49-F238E27FC236}">
                    <a16:creationId xmlns:a16="http://schemas.microsoft.com/office/drawing/2014/main" id="{58D218AF-D446-4BC8-870D-F8787A4C4236}"/>
                  </a:ext>
                </a:extLst>
              </p:cNvPr>
              <p:cNvGrpSpPr/>
              <p:nvPr/>
            </p:nvGrpSpPr>
            <p:grpSpPr>
              <a:xfrm>
                <a:off x="1925021" y="911578"/>
                <a:ext cx="8957682" cy="1863930"/>
                <a:chOff x="2572721" y="934090"/>
                <a:chExt cx="8058721" cy="2749809"/>
              </a:xfrm>
            </p:grpSpPr>
            <p:sp>
              <p:nvSpPr>
                <p:cNvPr id="13" name="Rectangle: Rounded Corners 12">
                  <a:extLst>
                    <a:ext uri="{FF2B5EF4-FFF2-40B4-BE49-F238E27FC236}">
                      <a16:creationId xmlns:a16="http://schemas.microsoft.com/office/drawing/2014/main" id="{C6D856A5-7B50-4BB9-B491-F905F443C4A0}"/>
                    </a:ext>
                  </a:extLst>
                </p:cNvPr>
                <p:cNvSpPr/>
                <p:nvPr/>
              </p:nvSpPr>
              <p:spPr>
                <a:xfrm>
                  <a:off x="2659224" y="1054359"/>
                  <a:ext cx="7972218" cy="2629540"/>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6D0781D6-7563-4FE8-A7EE-7A6B2B90F87A}"/>
                    </a:ext>
                  </a:extLst>
                </p:cNvPr>
                <p:cNvSpPr/>
                <p:nvPr/>
              </p:nvSpPr>
              <p:spPr>
                <a:xfrm>
                  <a:off x="2572721" y="934090"/>
                  <a:ext cx="7959013" cy="2749809"/>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ECB2FB46-5F99-44B8-BADD-0A909017A88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29714" y="458216"/>
                <a:ext cx="998307" cy="883997"/>
              </a:xfrm>
              <a:prstGeom prst="rect">
                <a:avLst/>
              </a:prstGeom>
            </p:spPr>
          </p:pic>
        </p:grpSp>
        <p:sp>
          <p:nvSpPr>
            <p:cNvPr id="16" name="Rectangle 15">
              <a:extLst>
                <a:ext uri="{FF2B5EF4-FFF2-40B4-BE49-F238E27FC236}">
                  <a16:creationId xmlns:a16="http://schemas.microsoft.com/office/drawing/2014/main" id="{C340576D-B929-4293-AF5D-DC8F52A280D8}"/>
                </a:ext>
              </a:extLst>
            </p:cNvPr>
            <p:cNvSpPr/>
            <p:nvPr/>
          </p:nvSpPr>
          <p:spPr>
            <a:xfrm>
              <a:off x="1987775" y="1078440"/>
              <a:ext cx="8832174" cy="1697068"/>
            </a:xfrm>
            <a:prstGeom prst="rect">
              <a:avLst/>
            </a:prstGeom>
          </p:spPr>
          <p:txBody>
            <a:bodyPr wrap="square">
              <a:spAutoFit/>
            </a:bodyPr>
            <a:lstStyle/>
            <a:p>
              <a:pPr lvl="1" defTabSz="342900">
                <a:lnSpc>
                  <a:spcPct val="150000"/>
                </a:lnSpc>
              </a:pPr>
              <a:r>
                <a:rPr lang="vi-VN" sz="2400" b="1">
                  <a:solidFill>
                    <a:srgbClr val="F03C69"/>
                  </a:solidFill>
                  <a:latin typeface="UTM Avo" panose="02040603050506020204" pitchFamily="18" charset="0"/>
                  <a:cs typeface="Times New Roman" panose="02020603050405020304" pitchFamily="18" charset="0"/>
                </a:rPr>
                <a:t>Em không nên xem các trang web không phù hợp lứa tuổi vì có nguy cơ suy nghĩ lệch lạc, bị lừa đảo, dụ dỗ, bắt nạt và lãng phí thời gian.</a:t>
              </a:r>
            </a:p>
          </p:txBody>
        </p:sp>
      </p:grpSp>
      <p:pic>
        <p:nvPicPr>
          <p:cNvPr id="3" name="Picture 2">
            <a:extLst>
              <a:ext uri="{FF2B5EF4-FFF2-40B4-BE49-F238E27FC236}">
                <a16:creationId xmlns:a16="http://schemas.microsoft.com/office/drawing/2014/main" id="{0C774449-28BF-7340-EA04-08B7D97470E1}"/>
              </a:ext>
            </a:extLst>
          </p:cNvPr>
          <p:cNvPicPr>
            <a:picLocks noChangeAspect="1"/>
          </p:cNvPicPr>
          <p:nvPr/>
        </p:nvPicPr>
        <p:blipFill>
          <a:blip r:embed="rId3"/>
          <a:stretch>
            <a:fillRect/>
          </a:stretch>
        </p:blipFill>
        <p:spPr>
          <a:xfrm>
            <a:off x="1181189" y="3035271"/>
            <a:ext cx="983065" cy="967824"/>
          </a:xfrm>
          <a:prstGeom prst="rect">
            <a:avLst/>
          </a:prstGeom>
        </p:spPr>
      </p:pic>
      <p:sp>
        <p:nvSpPr>
          <p:cNvPr id="5" name="Rectangle 4">
            <a:extLst>
              <a:ext uri="{FF2B5EF4-FFF2-40B4-BE49-F238E27FC236}">
                <a16:creationId xmlns:a16="http://schemas.microsoft.com/office/drawing/2014/main" id="{9E6E3267-3718-D2C9-1CE8-9B0901CE22D4}"/>
              </a:ext>
            </a:extLst>
          </p:cNvPr>
          <p:cNvSpPr/>
          <p:nvPr/>
        </p:nvSpPr>
        <p:spPr>
          <a:xfrm>
            <a:off x="2144588" y="4203431"/>
            <a:ext cx="7900559" cy="369332"/>
          </a:xfrm>
          <a:prstGeom prst="rect">
            <a:avLst/>
          </a:prstGeom>
        </p:spPr>
        <p:txBody>
          <a:bodyPr wrap="square">
            <a:spAutoFit/>
          </a:bodyPr>
          <a:lstStyle/>
          <a:p>
            <a:pPr defTabSz="342900"/>
            <a:r>
              <a:rPr lang="en-US" b="1" dirty="0">
                <a:solidFill>
                  <a:srgbClr val="7FC354"/>
                </a:solidFill>
                <a:latin typeface="UTM Avo" panose="02040603050506020204" pitchFamily="18" charset="0"/>
                <a:cs typeface="Times New Roman" panose="02020603050405020304" pitchFamily="18" charset="0"/>
              </a:rPr>
              <a:t>A.</a:t>
            </a:r>
            <a:r>
              <a:rPr lang="en-US" dirty="0">
                <a:latin typeface="UTM Avo" panose="02040603050506020204" pitchFamily="18" charset="0"/>
                <a:cs typeface="Times New Roman" panose="02020603050405020304" pitchFamily="18" charset="0"/>
              </a:rPr>
              <a:t> </a:t>
            </a:r>
            <a:r>
              <a:rPr lang="vi-VN" dirty="0">
                <a:latin typeface="UTM Avo" panose="02040603050506020204" pitchFamily="18" charset="0"/>
                <a:cs typeface="Times New Roman" panose="02020603050405020304" pitchFamily="18" charset="0"/>
              </a:rPr>
              <a:t>Em có thể bị dụ dỗ, hướng dẫn làm theo những việc không đúng.</a:t>
            </a:r>
          </a:p>
        </p:txBody>
      </p:sp>
      <p:sp>
        <p:nvSpPr>
          <p:cNvPr id="6" name="Rectangle 5">
            <a:extLst>
              <a:ext uri="{FF2B5EF4-FFF2-40B4-BE49-F238E27FC236}">
                <a16:creationId xmlns:a16="http://schemas.microsoft.com/office/drawing/2014/main" id="{85A2EFFD-B91A-1B80-438C-9909E0F055CF}"/>
              </a:ext>
            </a:extLst>
          </p:cNvPr>
          <p:cNvSpPr/>
          <p:nvPr/>
        </p:nvSpPr>
        <p:spPr>
          <a:xfrm>
            <a:off x="2144589" y="4826303"/>
            <a:ext cx="7310526" cy="369332"/>
          </a:xfrm>
          <a:prstGeom prst="rect">
            <a:avLst/>
          </a:prstGeom>
        </p:spPr>
        <p:txBody>
          <a:bodyPr wrap="square">
            <a:spAutoFit/>
          </a:bodyPr>
          <a:lstStyle/>
          <a:p>
            <a:pPr defTabSz="342900"/>
            <a:r>
              <a:rPr lang="en-US" b="1">
                <a:solidFill>
                  <a:srgbClr val="7FC354"/>
                </a:solidFill>
                <a:latin typeface="UTM Avo" panose="02040603050506020204" pitchFamily="18" charset="0"/>
                <a:cs typeface="Times New Roman" panose="02020603050405020304" pitchFamily="18" charset="0"/>
              </a:rPr>
              <a:t>B. </a:t>
            </a:r>
            <a:r>
              <a:rPr lang="en-US">
                <a:latin typeface="UTM Avo" panose="02040603050506020204" pitchFamily="18" charset="0"/>
                <a:cs typeface="Times New Roman" panose="02020603050405020304" pitchFamily="18" charset="0"/>
              </a:rPr>
              <a:t>Máy tính của em có thể bị hỏng.</a:t>
            </a:r>
            <a:endParaRPr lang="vi-VN">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2E815BA8-6F18-0AEC-9768-6761B201BD6C}"/>
              </a:ext>
            </a:extLst>
          </p:cNvPr>
          <p:cNvSpPr/>
          <p:nvPr/>
        </p:nvSpPr>
        <p:spPr>
          <a:xfrm>
            <a:off x="2144589" y="5446082"/>
            <a:ext cx="7310526" cy="369332"/>
          </a:xfrm>
          <a:prstGeom prst="rect">
            <a:avLst/>
          </a:prstGeom>
        </p:spPr>
        <p:txBody>
          <a:bodyPr wrap="square">
            <a:spAutoFit/>
          </a:bodyPr>
          <a:lstStyle/>
          <a:p>
            <a:pPr defTabSz="342900"/>
            <a:r>
              <a:rPr lang="en-US" b="1">
                <a:solidFill>
                  <a:srgbClr val="7FC354"/>
                </a:solidFill>
                <a:latin typeface="UTM Avo" panose="02040603050506020204" pitchFamily="18" charset="0"/>
                <a:cs typeface="Times New Roman" panose="02020603050405020304" pitchFamily="18" charset="0"/>
              </a:rPr>
              <a:t>C. </a:t>
            </a:r>
            <a:r>
              <a:rPr lang="en-US">
                <a:latin typeface="UTM Avo" panose="02040603050506020204" pitchFamily="18" charset="0"/>
                <a:cs typeface="Times New Roman" panose="02020603050405020304" pitchFamily="18" charset="0"/>
              </a:rPr>
              <a:t>Em có thể bị bắt nạt, đe doạ trên mạng.</a:t>
            </a:r>
            <a:endParaRPr lang="vi-VN">
              <a:latin typeface="UTM Avo" panose="02040603050506020204" pitchFamily="18" charset="0"/>
              <a:cs typeface="Times New Roman" panose="02020603050405020304" pitchFamily="18" charset="0"/>
            </a:endParaRPr>
          </a:p>
        </p:txBody>
      </p:sp>
      <p:sp>
        <p:nvSpPr>
          <p:cNvPr id="9" name="Oval 8">
            <a:extLst>
              <a:ext uri="{FF2B5EF4-FFF2-40B4-BE49-F238E27FC236}">
                <a16:creationId xmlns:a16="http://schemas.microsoft.com/office/drawing/2014/main" id="{8C6014B6-BB72-E4C0-E311-CB78BCAC5741}"/>
              </a:ext>
            </a:extLst>
          </p:cNvPr>
          <p:cNvSpPr/>
          <p:nvPr/>
        </p:nvSpPr>
        <p:spPr>
          <a:xfrm>
            <a:off x="2021174" y="4203431"/>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CC30616-0CB4-33BD-D074-A97D751A8BD6}"/>
              </a:ext>
            </a:extLst>
          </p:cNvPr>
          <p:cNvSpPr/>
          <p:nvPr/>
        </p:nvSpPr>
        <p:spPr>
          <a:xfrm>
            <a:off x="2164254" y="6064428"/>
            <a:ext cx="7310526" cy="369332"/>
          </a:xfrm>
          <a:prstGeom prst="rect">
            <a:avLst/>
          </a:prstGeom>
        </p:spPr>
        <p:txBody>
          <a:bodyPr wrap="square">
            <a:spAutoFit/>
          </a:bodyPr>
          <a:lstStyle/>
          <a:p>
            <a:pPr defTabSz="342900"/>
            <a:r>
              <a:rPr lang="en-US" b="1">
                <a:solidFill>
                  <a:srgbClr val="7FC354"/>
                </a:solidFill>
                <a:latin typeface="UTM Avo" panose="02040603050506020204" pitchFamily="18" charset="0"/>
                <a:cs typeface="Times New Roman" panose="02020603050405020304" pitchFamily="18" charset="0"/>
              </a:rPr>
              <a:t>D. </a:t>
            </a:r>
            <a:r>
              <a:rPr lang="en-US">
                <a:latin typeface="UTM Avo" panose="02040603050506020204" pitchFamily="18" charset="0"/>
                <a:cs typeface="Times New Roman" panose="02020603050405020304" pitchFamily="18" charset="0"/>
              </a:rPr>
              <a:t>Em bị lãng phí thời gian</a:t>
            </a:r>
            <a:endParaRPr lang="vi-VN">
              <a:latin typeface="UTM Avo" panose="02040603050506020204" pitchFamily="18" charset="0"/>
              <a:cs typeface="Times New Roman" panose="02020603050405020304" pitchFamily="18" charset="0"/>
            </a:endParaRPr>
          </a:p>
        </p:txBody>
      </p:sp>
      <p:sp>
        <p:nvSpPr>
          <p:cNvPr id="17" name="Oval 16">
            <a:extLst>
              <a:ext uri="{FF2B5EF4-FFF2-40B4-BE49-F238E27FC236}">
                <a16:creationId xmlns:a16="http://schemas.microsoft.com/office/drawing/2014/main" id="{8C6014B6-BB72-E4C0-E311-CB78BCAC5741}"/>
              </a:ext>
            </a:extLst>
          </p:cNvPr>
          <p:cNvSpPr/>
          <p:nvPr/>
        </p:nvSpPr>
        <p:spPr>
          <a:xfrm>
            <a:off x="2021174" y="4821339"/>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8C6014B6-BB72-E4C0-E311-CB78BCAC5741}"/>
              </a:ext>
            </a:extLst>
          </p:cNvPr>
          <p:cNvSpPr/>
          <p:nvPr/>
        </p:nvSpPr>
        <p:spPr>
          <a:xfrm>
            <a:off x="2014157" y="5408944"/>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C6014B6-BB72-E4C0-E311-CB78BCAC5741}"/>
              </a:ext>
            </a:extLst>
          </p:cNvPr>
          <p:cNvSpPr/>
          <p:nvPr/>
        </p:nvSpPr>
        <p:spPr>
          <a:xfrm>
            <a:off x="2081784" y="6064428"/>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26739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6" grpId="0"/>
      <p:bldP spid="7" grpId="0"/>
      <p:bldP spid="9" grpId="0" animBg="1"/>
      <p:bldP spid="15" grpId="0"/>
      <p:bldP spid="17" grpId="0" animBg="1"/>
      <p:bldP spid="18"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467376"/>
            <a:ext cx="3761537" cy="1014929"/>
            <a:chOff x="371924" y="467376"/>
            <a:chExt cx="3761537" cy="1014929"/>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8" name="Rectangle 7">
            <a:extLst>
              <a:ext uri="{FF2B5EF4-FFF2-40B4-BE49-F238E27FC236}">
                <a16:creationId xmlns:a16="http://schemas.microsoft.com/office/drawing/2014/main" id="{ECB7D36B-B1AE-4BF0-8A2D-25E99CAF3FA0}"/>
              </a:ext>
            </a:extLst>
          </p:cNvPr>
          <p:cNvSpPr/>
          <p:nvPr/>
        </p:nvSpPr>
        <p:spPr>
          <a:xfrm>
            <a:off x="1652195" y="1425059"/>
            <a:ext cx="9751340" cy="967957"/>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Sau đây là hình ảnh khi con trỏ chuột di chuyển đến một số vị trí trên trang web mà bạn An đang xem. Em hãy cho biết những vị trí nào có chứa siêu liên kết?</a:t>
            </a:r>
          </a:p>
        </p:txBody>
      </p:sp>
      <p:pic>
        <p:nvPicPr>
          <p:cNvPr id="5" name="Picture 4" descr="A picture containing text, vector graphics, businesscard&#10;&#10;Description automatically generated">
            <a:extLst>
              <a:ext uri="{FF2B5EF4-FFF2-40B4-BE49-F238E27FC236}">
                <a16:creationId xmlns:a16="http://schemas.microsoft.com/office/drawing/2014/main" id="{58371530-B102-407C-82CD-75EF8CC992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25877" y="5014728"/>
            <a:ext cx="1843272" cy="1843272"/>
          </a:xfrm>
          <a:prstGeom prst="rect">
            <a:avLst/>
          </a:prstGeom>
        </p:spPr>
      </p:pic>
      <p:sp>
        <p:nvSpPr>
          <p:cNvPr id="4" name="Rectangle 3">
            <a:extLst>
              <a:ext uri="{FF2B5EF4-FFF2-40B4-BE49-F238E27FC236}">
                <a16:creationId xmlns:a16="http://schemas.microsoft.com/office/drawing/2014/main" id="{A566D306-1313-BF88-0BD9-2996B987D4AE}"/>
              </a:ext>
            </a:extLst>
          </p:cNvPr>
          <p:cNvSpPr/>
          <p:nvPr/>
        </p:nvSpPr>
        <p:spPr>
          <a:xfrm>
            <a:off x="6693587" y="2767881"/>
            <a:ext cx="594481" cy="589072"/>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B. </a:t>
            </a:r>
            <a:endParaRPr lang="vi-VN" sz="240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7F80E819-C764-D9A5-B8F2-5F7809B098D9}"/>
              </a:ext>
            </a:extLst>
          </p:cNvPr>
          <p:cNvSpPr/>
          <p:nvPr/>
        </p:nvSpPr>
        <p:spPr>
          <a:xfrm>
            <a:off x="2129841" y="4687018"/>
            <a:ext cx="733429" cy="589072"/>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C. </a:t>
            </a:r>
            <a:endParaRPr lang="vi-VN" sz="2400">
              <a:latin typeface="UTM Avo" panose="02040603050506020204" pitchFamily="18" charset="0"/>
              <a:cs typeface="Times New Roman" panose="02020603050405020304" pitchFamily="18" charset="0"/>
            </a:endParaRPr>
          </a:p>
        </p:txBody>
      </p:sp>
      <p:sp>
        <p:nvSpPr>
          <p:cNvPr id="10" name="Oval 9">
            <a:extLst>
              <a:ext uri="{FF2B5EF4-FFF2-40B4-BE49-F238E27FC236}">
                <a16:creationId xmlns:a16="http://schemas.microsoft.com/office/drawing/2014/main" id="{3AB45800-F945-1526-04FD-DA49D8AA60C2}"/>
              </a:ext>
            </a:extLst>
          </p:cNvPr>
          <p:cNvSpPr/>
          <p:nvPr/>
        </p:nvSpPr>
        <p:spPr>
          <a:xfrm>
            <a:off x="2103795" y="2838888"/>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1" name="Rectangle 10">
            <a:extLst>
              <a:ext uri="{FF2B5EF4-FFF2-40B4-BE49-F238E27FC236}">
                <a16:creationId xmlns:a16="http://schemas.microsoft.com/office/drawing/2014/main" id="{07097467-F0C4-9CC6-3DEB-EDCF2A4E5F46}"/>
              </a:ext>
            </a:extLst>
          </p:cNvPr>
          <p:cNvSpPr/>
          <p:nvPr/>
        </p:nvSpPr>
        <p:spPr>
          <a:xfrm>
            <a:off x="6693587" y="4687018"/>
            <a:ext cx="708909" cy="589072"/>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D. </a:t>
            </a:r>
            <a:endParaRPr lang="vi-VN" sz="2400">
              <a:latin typeface="UTM Avo" panose="020406030505060202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B2E1A90F-C1E5-0D32-5830-C6EBE9500934}"/>
              </a:ext>
            </a:extLst>
          </p:cNvPr>
          <p:cNvSpPr txBox="1"/>
          <p:nvPr/>
        </p:nvSpPr>
        <p:spPr>
          <a:xfrm>
            <a:off x="2147480" y="2666600"/>
            <a:ext cx="443609" cy="589072"/>
          </a:xfrm>
          <a:prstGeom prst="rect">
            <a:avLst/>
          </a:prstGeom>
          <a:noFill/>
        </p:spPr>
        <p:txBody>
          <a:bodyPr wrap="square">
            <a:spAutoFit/>
          </a:bodyPr>
          <a:lstStyle/>
          <a:p>
            <a:pPr defTabSz="342900">
              <a:lnSpc>
                <a:spcPct val="150000"/>
              </a:lnSpc>
            </a:pPr>
            <a:r>
              <a:rPr lang="en-US" sz="2400" b="1">
                <a:solidFill>
                  <a:srgbClr val="7FC354"/>
                </a:solidFill>
                <a:latin typeface="UTM Avo" panose="02040603050506020204" pitchFamily="18" charset="0"/>
                <a:cs typeface="Times New Roman" panose="02020603050405020304" pitchFamily="18" charset="0"/>
              </a:rPr>
              <a:t>A</a:t>
            </a:r>
            <a:r>
              <a:rPr lang="en-US" b="1">
                <a:solidFill>
                  <a:srgbClr val="7FC354"/>
                </a:solidFill>
                <a:latin typeface="UTM Avo" panose="02040603050506020204" pitchFamily="18" charset="0"/>
                <a:cs typeface="Times New Roman" panose="02020603050405020304" pitchFamily="18" charset="0"/>
              </a:rPr>
              <a:t>.</a:t>
            </a:r>
            <a:r>
              <a:rPr lang="en-US" sz="1800" b="1">
                <a:solidFill>
                  <a:srgbClr val="7FC354"/>
                </a:solidFill>
                <a:latin typeface="UTM Avo" panose="02040603050506020204" pitchFamily="18" charset="0"/>
                <a:cs typeface="Times New Roman" panose="02020603050405020304" pitchFamily="18" charset="0"/>
              </a:rPr>
              <a:t> </a:t>
            </a:r>
            <a:endParaRPr lang="vi-VN" sz="1800">
              <a:latin typeface="UTM Avo" panose="020406030505060202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5B6515F6-6F5F-7820-5E38-DBC2046A4C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4776" y="2666600"/>
            <a:ext cx="2922561" cy="967957"/>
          </a:xfrm>
          <a:prstGeom prst="rect">
            <a:avLst/>
          </a:prstGeom>
        </p:spPr>
      </p:pic>
      <p:pic>
        <p:nvPicPr>
          <p:cNvPr id="17" name="Picture 16">
            <a:extLst>
              <a:ext uri="{FF2B5EF4-FFF2-40B4-BE49-F238E27FC236}">
                <a16:creationId xmlns:a16="http://schemas.microsoft.com/office/drawing/2014/main" id="{8EA2F262-7E71-F4A0-664A-9F1DE0158A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75441" y="2749534"/>
            <a:ext cx="2686718" cy="929251"/>
          </a:xfrm>
          <a:prstGeom prst="rect">
            <a:avLst/>
          </a:prstGeom>
        </p:spPr>
      </p:pic>
      <p:pic>
        <p:nvPicPr>
          <p:cNvPr id="20" name="Picture 19" descr="A picture containing text, sign&#10;&#10;Description automatically generated">
            <a:extLst>
              <a:ext uri="{FF2B5EF4-FFF2-40B4-BE49-F238E27FC236}">
                <a16:creationId xmlns:a16="http://schemas.microsoft.com/office/drawing/2014/main" id="{830739E3-37FD-8AFD-D703-C8CB8BAFA0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38750" y="4421971"/>
            <a:ext cx="2718587" cy="1373080"/>
          </a:xfrm>
          <a:prstGeom prst="rect">
            <a:avLst/>
          </a:prstGeom>
        </p:spPr>
      </p:pic>
      <p:pic>
        <p:nvPicPr>
          <p:cNvPr id="22" name="Picture 21" descr="A close-up of a sign&#10;&#10;Description automatically generated with low confidence">
            <a:extLst>
              <a:ext uri="{FF2B5EF4-FFF2-40B4-BE49-F238E27FC236}">
                <a16:creationId xmlns:a16="http://schemas.microsoft.com/office/drawing/2014/main" id="{2364BD5B-7939-E9BF-D0D0-0400C767C05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02496" y="4054417"/>
            <a:ext cx="2847741" cy="1843272"/>
          </a:xfrm>
          <a:prstGeom prst="rect">
            <a:avLst/>
          </a:prstGeom>
        </p:spPr>
      </p:pic>
    </p:spTree>
    <p:extLst>
      <p:ext uri="{BB962C8B-B14F-4D97-AF65-F5344CB8AC3E}">
        <p14:creationId xmlns:p14="http://schemas.microsoft.com/office/powerpoint/2010/main" val="407071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10"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P spid="7" grpId="0"/>
      <p:bldP spid="10" grpId="0" animBg="1"/>
      <p:bldP spid="11" grpId="0"/>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5808</TotalTime>
  <Words>882</Words>
  <Application>Microsoft Office PowerPoint</Application>
  <PresentationFormat>Widescreen</PresentationFormat>
  <Paragraphs>68</Paragraphs>
  <Slides>12</Slides>
  <Notes>2</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12</vt:i4>
      </vt:variant>
    </vt:vector>
  </HeadingPairs>
  <TitlesOfParts>
    <vt:vector size="29" baseType="lpstr">
      <vt:lpstr>微软雅黑</vt:lpstr>
      <vt:lpstr>Arial</vt:lpstr>
      <vt:lpstr>Calibri</vt:lpstr>
      <vt:lpstr>等线</vt:lpstr>
      <vt:lpstr>iCiel Cadena</vt:lpstr>
      <vt:lpstr>Segoe Print</vt:lpstr>
      <vt:lpstr>SVN-Adam Gorry</vt:lpstr>
      <vt:lpstr>SVN-Androgyne</vt:lpstr>
      <vt:lpstr>SVN-Avo</vt:lpstr>
      <vt:lpstr>SVN-SAF</vt:lpstr>
      <vt:lpstr>Times New Roman</vt:lpstr>
      <vt:lpstr>UTM Avo</vt:lpstr>
      <vt:lpstr>UTM Bienvenue</vt:lpstr>
      <vt:lpstr>UTM HelvetIns</vt:lpstr>
      <vt:lpstr>UVF Salome</vt:lpstr>
      <vt:lpstr>方正黑体_GBK</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HOME</cp:lastModifiedBy>
  <cp:revision>199</cp:revision>
  <dcterms:created xsi:type="dcterms:W3CDTF">2021-11-14T08:33:55Z</dcterms:created>
  <dcterms:modified xsi:type="dcterms:W3CDTF">2024-10-10T09:22:08Z</dcterms:modified>
</cp:coreProperties>
</file>