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5"/>
  </p:notesMasterIdLst>
  <p:sldIdLst>
    <p:sldId id="2966" r:id="rId2"/>
    <p:sldId id="3072" r:id="rId3"/>
    <p:sldId id="3141" r:id="rId4"/>
    <p:sldId id="3142" r:id="rId5"/>
    <p:sldId id="3143" r:id="rId6"/>
    <p:sldId id="3130" r:id="rId7"/>
    <p:sldId id="3131" r:id="rId8"/>
    <p:sldId id="3128" r:id="rId9"/>
    <p:sldId id="3146" r:id="rId10"/>
    <p:sldId id="3144" r:id="rId11"/>
    <p:sldId id="3145" r:id="rId12"/>
    <p:sldId id="3125" r:id="rId13"/>
    <p:sldId id="28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98D7"/>
    <a:srgbClr val="FF3399"/>
    <a:srgbClr val="FFFFFF"/>
    <a:srgbClr val="0000FF"/>
    <a:srgbClr val="3DC3EC"/>
    <a:srgbClr val="F3E8CC"/>
    <a:srgbClr val="F03C69"/>
    <a:srgbClr val="000099"/>
    <a:srgbClr val="FDF2D1"/>
    <a:srgbClr val="C7EA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91" autoAdjust="0"/>
    <p:restoredTop sz="94660"/>
  </p:normalViewPr>
  <p:slideViewPr>
    <p:cSldViewPr snapToGrid="0">
      <p:cViewPr varScale="1">
        <p:scale>
          <a:sx n="82" d="100"/>
          <a:sy n="82" d="100"/>
        </p:scale>
        <p:origin x="725"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26/01/2026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471458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885399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
        <p:nvSpPr>
          <p:cNvPr id="2" name="Rectangle: Diagonal Corners Rounded 1">
            <a:extLst>
              <a:ext uri="{FF2B5EF4-FFF2-40B4-BE49-F238E27FC236}">
                <a16:creationId xmlns:a16="http://schemas.microsoft.com/office/drawing/2014/main" id="{685EC51D-0A5F-4380-9F93-B48BC9E2F629}"/>
              </a:ext>
            </a:extLst>
          </p:cNvPr>
          <p:cNvSpPr/>
          <p:nvPr userDrawn="1"/>
        </p:nvSpPr>
        <p:spPr>
          <a:xfrm>
            <a:off x="236375" y="228600"/>
            <a:ext cx="11719249" cy="6400800"/>
          </a:xfrm>
          <a:prstGeom prst="round2DiagRect">
            <a:avLst>
              <a:gd name="adj1" fmla="val 4762"/>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46B59D9-0D11-4D18-BF7C-21DAEAA24A2D}"/>
              </a:ext>
            </a:extLst>
          </p:cNvPr>
          <p:cNvPicPr>
            <a:picLocks noChangeAspect="1"/>
          </p:cNvPicPr>
          <p:nvPr userDrawn="1"/>
        </p:nvPicPr>
        <p:blipFill>
          <a:blip r:embed="rId2"/>
          <a:stretch>
            <a:fillRect/>
          </a:stretch>
        </p:blipFill>
        <p:spPr>
          <a:xfrm>
            <a:off x="11327946" y="273537"/>
            <a:ext cx="589731" cy="520622"/>
          </a:xfrm>
          <a:prstGeom prst="rect">
            <a:avLst/>
          </a:prstGeom>
        </p:spPr>
      </p:pic>
    </p:spTree>
    <p:extLst>
      <p:ext uri="{BB962C8B-B14F-4D97-AF65-F5344CB8AC3E}">
        <p14:creationId xmlns:p14="http://schemas.microsoft.com/office/powerpoint/2010/main" val="36441946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id="{56ADBEA9-4753-4216-B9C7-0BC18E10E9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12" y="0"/>
            <a:ext cx="12222112" cy="6874938"/>
          </a:xfrm>
          <a:prstGeom prst="rect">
            <a:avLst/>
          </a:prstGeom>
        </p:spPr>
      </p:pic>
      <p:pic>
        <p:nvPicPr>
          <p:cNvPr id="8" name="图片 5">
            <a:extLst>
              <a:ext uri="{FF2B5EF4-FFF2-40B4-BE49-F238E27FC236}">
                <a16:creationId xmlns:a16="http://schemas.microsoft.com/office/drawing/2014/main" id="{886C449E-54D0-4036-A6FC-F78B85EBA92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flipV="1">
            <a:off x="-30112" y="5067014"/>
            <a:ext cx="1673053" cy="1807924"/>
          </a:xfrm>
          <a:prstGeom prst="rect">
            <a:avLst/>
          </a:prstGeom>
        </p:spPr>
      </p:pic>
      <p:pic>
        <p:nvPicPr>
          <p:cNvPr id="13" name="图片 35">
            <a:extLst>
              <a:ext uri="{FF2B5EF4-FFF2-40B4-BE49-F238E27FC236}">
                <a16:creationId xmlns:a16="http://schemas.microsoft.com/office/drawing/2014/main" id="{A2344DCD-4835-48C5-AF8F-BE9F9742C16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30112" y="-1"/>
            <a:ext cx="12222112" cy="2939742"/>
          </a:xfrm>
          <a:prstGeom prst="rect">
            <a:avLst/>
          </a:prstGeom>
        </p:spPr>
      </p:pic>
      <p:pic>
        <p:nvPicPr>
          <p:cNvPr id="14" name="图片 4">
            <a:extLst>
              <a:ext uri="{FF2B5EF4-FFF2-40B4-BE49-F238E27FC236}">
                <a16:creationId xmlns:a16="http://schemas.microsoft.com/office/drawing/2014/main" id="{9D304ACA-2F41-447E-83BB-1A6BD5FABAD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55223" y="441177"/>
            <a:ext cx="3674789" cy="1214065"/>
          </a:xfrm>
          <a:prstGeom prst="rect">
            <a:avLst/>
          </a:prstGeom>
        </p:spPr>
      </p:pic>
    </p:spTree>
    <p:extLst>
      <p:ext uri="{BB962C8B-B14F-4D97-AF65-F5344CB8AC3E}">
        <p14:creationId xmlns:p14="http://schemas.microsoft.com/office/powerpoint/2010/main" val="11442253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3" r:id="rId2"/>
    <p:sldLayoutId id="2147483775" r:id="rId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svg"/><Relationship Id="rId3" Type="http://schemas.openxmlformats.org/officeDocument/2006/relationships/notesSlide" Target="../notesSlides/notesSlide1.xml"/><Relationship Id="rId7"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2.png"/><Relationship Id="rId4" Type="http://schemas.openxmlformats.org/officeDocument/2006/relationships/image" Target="../media/image7.png"/><Relationship Id="rId9" Type="http://schemas.openxmlformats.org/officeDocument/2006/relationships/image" Target="../media/image2.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32.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35.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9.svg"/><Relationship Id="rId7"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1.sv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9.svg"/><Relationship Id="rId7" Type="http://schemas.openxmlformats.org/officeDocument/2006/relationships/image" Target="../media/image25.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1.sv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1" name="图片 16">
            <a:extLst>
              <a:ext uri="{FF2B5EF4-FFF2-40B4-BE49-F238E27FC236}">
                <a16:creationId xmlns:a16="http://schemas.microsoft.com/office/drawing/2014/main" id="{8A9797FE-C9D9-49AB-A3C2-86D3DB3D7A4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06649" y="530340"/>
            <a:ext cx="1664763" cy="1512215"/>
          </a:xfrm>
          <a:prstGeom prst="rect">
            <a:avLst/>
          </a:prstGeom>
        </p:spPr>
      </p:pic>
      <p:pic>
        <p:nvPicPr>
          <p:cNvPr id="12" name="Picture 11" descr="Icon&#10;&#10;Description automatically generated">
            <a:extLst>
              <a:ext uri="{FF2B5EF4-FFF2-40B4-BE49-F238E27FC236}">
                <a16:creationId xmlns:a16="http://schemas.microsoft.com/office/drawing/2014/main" id="{239A8B9E-FB88-4E42-AEBB-678115273C5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393" t="10280" r="4451" b="10613"/>
          <a:stretch/>
        </p:blipFill>
        <p:spPr>
          <a:xfrm>
            <a:off x="920588" y="3509391"/>
            <a:ext cx="2810642" cy="2439125"/>
          </a:xfrm>
          <a:prstGeom prst="rect">
            <a:avLst/>
          </a:prstGeom>
        </p:spPr>
      </p:pic>
      <p:pic>
        <p:nvPicPr>
          <p:cNvPr id="3" name="Picture 2" descr="Graphical user interface, application&#10;&#10;Description automatically generated">
            <a:extLst>
              <a:ext uri="{FF2B5EF4-FFF2-40B4-BE49-F238E27FC236}">
                <a16:creationId xmlns:a16="http://schemas.microsoft.com/office/drawing/2014/main" id="{C0A0CF2A-7B1A-4996-AA78-F2EFD0B7A3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05849" y="4098831"/>
            <a:ext cx="1320820" cy="1320820"/>
          </a:xfrm>
          <a:prstGeom prst="rect">
            <a:avLst/>
          </a:prstGeom>
        </p:spPr>
      </p:pic>
      <p:pic>
        <p:nvPicPr>
          <p:cNvPr id="5" name="Picture 4" descr="A picture containing box, container&#10;&#10;Description automatically generated">
            <a:extLst>
              <a:ext uri="{FF2B5EF4-FFF2-40B4-BE49-F238E27FC236}">
                <a16:creationId xmlns:a16="http://schemas.microsoft.com/office/drawing/2014/main" id="{28C10F1D-D787-40EE-9B21-D76EC27E891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39606" y="1484675"/>
            <a:ext cx="4319634" cy="5759817"/>
          </a:xfrm>
          <a:prstGeom prst="rect">
            <a:avLst/>
          </a:prstGeom>
        </p:spPr>
      </p:pic>
      <p:pic>
        <p:nvPicPr>
          <p:cNvPr id="9" name="Picture 8">
            <a:extLst>
              <a:ext uri="{FF2B5EF4-FFF2-40B4-BE49-F238E27FC236}">
                <a16:creationId xmlns:a16="http://schemas.microsoft.com/office/drawing/2014/main" id="{6AF4AC97-E772-45E6-9146-21375F2E2776}"/>
              </a:ext>
            </a:extLst>
          </p:cNvPr>
          <p:cNvPicPr>
            <a:picLocks noChangeAspect="1"/>
          </p:cNvPicPr>
          <p:nvPr/>
        </p:nvPicPr>
        <p:blipFill>
          <a:blip r:embed="rId9"/>
          <a:stretch>
            <a:fillRect/>
          </a:stretch>
        </p:blipFill>
        <p:spPr>
          <a:xfrm>
            <a:off x="121559" y="2458656"/>
            <a:ext cx="589731" cy="520622"/>
          </a:xfrm>
          <a:prstGeom prst="rect">
            <a:avLst/>
          </a:prstGeom>
        </p:spPr>
      </p:pic>
      <p:grpSp>
        <p:nvGrpSpPr>
          <p:cNvPr id="2" name="Group 1">
            <a:extLst>
              <a:ext uri="{FF2B5EF4-FFF2-40B4-BE49-F238E27FC236}">
                <a16:creationId xmlns:a16="http://schemas.microsoft.com/office/drawing/2014/main" id="{E9D58D33-FC59-8B1E-FEEA-8F487774E188}"/>
              </a:ext>
            </a:extLst>
          </p:cNvPr>
          <p:cNvGrpSpPr/>
          <p:nvPr/>
        </p:nvGrpSpPr>
        <p:grpSpPr>
          <a:xfrm>
            <a:off x="416424" y="326926"/>
            <a:ext cx="9438776" cy="1940925"/>
            <a:chOff x="1055313" y="1366069"/>
            <a:chExt cx="7632065" cy="1940925"/>
          </a:xfrm>
        </p:grpSpPr>
        <p:sp>
          <p:nvSpPr>
            <p:cNvPr id="4" name="Rectangle: Rounded Corners 3">
              <a:extLst>
                <a:ext uri="{FF2B5EF4-FFF2-40B4-BE49-F238E27FC236}">
                  <a16:creationId xmlns:a16="http://schemas.microsoft.com/office/drawing/2014/main" id="{D6B9DBE6-0472-AA93-92B5-B64A2B7FA24F}"/>
                </a:ext>
              </a:extLst>
            </p:cNvPr>
            <p:cNvSpPr/>
            <p:nvPr/>
          </p:nvSpPr>
          <p:spPr>
            <a:xfrm>
              <a:off x="2198313" y="1781994"/>
              <a:ext cx="6489065" cy="1346835"/>
            </a:xfrm>
            <a:prstGeom prst="roundRect">
              <a:avLst/>
            </a:prstGeom>
            <a:solidFill>
              <a:srgbClr val="FEF8E6"/>
            </a:solidFill>
            <a:ln w="38100">
              <a:solidFill>
                <a:srgbClr val="224B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Graphic 5">
              <a:extLst>
                <a:ext uri="{FF2B5EF4-FFF2-40B4-BE49-F238E27FC236}">
                  <a16:creationId xmlns:a16="http://schemas.microsoft.com/office/drawing/2014/main" id="{CCE28D17-E7D5-6BAA-3FCD-74B5E664B744}"/>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055313" y="1366069"/>
              <a:ext cx="2076866" cy="1940925"/>
            </a:xfrm>
            <a:prstGeom prst="rect">
              <a:avLst/>
            </a:prstGeom>
          </p:spPr>
        </p:pic>
        <p:sp>
          <p:nvSpPr>
            <p:cNvPr id="7" name="Rectangle 6">
              <a:extLst>
                <a:ext uri="{FF2B5EF4-FFF2-40B4-BE49-F238E27FC236}">
                  <a16:creationId xmlns:a16="http://schemas.microsoft.com/office/drawing/2014/main" id="{B9476ED7-2D1D-E866-2C9B-3514A68212BA}"/>
                </a:ext>
              </a:extLst>
            </p:cNvPr>
            <p:cNvSpPr/>
            <p:nvPr/>
          </p:nvSpPr>
          <p:spPr>
            <a:xfrm>
              <a:off x="1656456" y="1771310"/>
              <a:ext cx="874580" cy="642933"/>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342900">
                <a:lnSpc>
                  <a:spcPct val="150000"/>
                </a:lnSpc>
              </a:pPr>
              <a:r>
                <a:rPr lang="en-US" sz="2800" b="1">
                  <a:latin typeface="SVN-SAF" panose="02040603050506020204" pitchFamily="18" charset="0"/>
                  <a:cs typeface="Times New Roman" panose="02020603050405020304" pitchFamily="18" charset="0"/>
                </a:rPr>
                <a:t>BÀI</a:t>
              </a:r>
            </a:p>
          </p:txBody>
        </p:sp>
        <p:sp>
          <p:nvSpPr>
            <p:cNvPr id="10" name="Rectangle 9">
              <a:extLst>
                <a:ext uri="{FF2B5EF4-FFF2-40B4-BE49-F238E27FC236}">
                  <a16:creationId xmlns:a16="http://schemas.microsoft.com/office/drawing/2014/main" id="{3121D51E-CC19-1034-4C5B-9CA915DF42C8}"/>
                </a:ext>
              </a:extLst>
            </p:cNvPr>
            <p:cNvSpPr/>
            <p:nvPr/>
          </p:nvSpPr>
          <p:spPr>
            <a:xfrm>
              <a:off x="1666294" y="2088107"/>
              <a:ext cx="874580" cy="1003031"/>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342900">
                <a:lnSpc>
                  <a:spcPct val="150000"/>
                </a:lnSpc>
              </a:pPr>
              <a:r>
                <a:rPr lang="en-US" altLang="vi-VN" sz="4400" b="1" dirty="0">
                  <a:latin typeface="UVF Salome" panose="02000503040000020003" pitchFamily="50" charset="0"/>
                  <a:cs typeface="Times New Roman" panose="02020603050405020304" pitchFamily="18" charset="0"/>
                </a:rPr>
                <a:t>10</a:t>
              </a:r>
            </a:p>
          </p:txBody>
        </p:sp>
        <p:sp>
          <p:nvSpPr>
            <p:cNvPr id="11" name="Rectangle 10">
              <a:extLst>
                <a:ext uri="{FF2B5EF4-FFF2-40B4-BE49-F238E27FC236}">
                  <a16:creationId xmlns:a16="http://schemas.microsoft.com/office/drawing/2014/main" id="{25E8F470-1990-EE5B-A8D2-71CC5F18671B}"/>
                </a:ext>
              </a:extLst>
            </p:cNvPr>
            <p:cNvSpPr/>
            <p:nvPr/>
          </p:nvSpPr>
          <p:spPr>
            <a:xfrm>
              <a:off x="3132178" y="1971647"/>
              <a:ext cx="5518785" cy="707886"/>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342900"/>
              <a:r>
                <a:rPr lang="en-US" altLang="vi-VN" sz="4000" b="1" dirty="0" err="1" smtClean="0">
                  <a:solidFill>
                    <a:srgbClr val="F93265"/>
                  </a:solidFill>
                  <a:latin typeface="UTM Avo" panose="02040603050506020204" pitchFamily="18" charset="0"/>
                  <a:cs typeface="Times New Roman" panose="02020603050405020304" pitchFamily="18" charset="0"/>
                </a:rPr>
                <a:t>Phần</a:t>
              </a:r>
              <a:r>
                <a:rPr lang="en-US" altLang="vi-VN" sz="4000" b="1" dirty="0" smtClean="0">
                  <a:solidFill>
                    <a:srgbClr val="F93265"/>
                  </a:solidFill>
                  <a:latin typeface="UTM Avo" panose="02040603050506020204" pitchFamily="18" charset="0"/>
                  <a:cs typeface="Times New Roman" panose="02020603050405020304" pitchFamily="18" charset="0"/>
                </a:rPr>
                <a:t> </a:t>
              </a:r>
              <a:r>
                <a:rPr lang="en-US" altLang="vi-VN" sz="4000" b="1" dirty="0" err="1" smtClean="0">
                  <a:solidFill>
                    <a:srgbClr val="F93265"/>
                  </a:solidFill>
                  <a:latin typeface="UTM Avo" panose="02040603050506020204" pitchFamily="18" charset="0"/>
                  <a:cs typeface="Times New Roman" panose="02020603050405020304" pitchFamily="18" charset="0"/>
                </a:rPr>
                <a:t>mềm</a:t>
              </a:r>
              <a:r>
                <a:rPr lang="en-US" altLang="vi-VN" sz="4000" b="1" dirty="0" smtClean="0">
                  <a:solidFill>
                    <a:srgbClr val="F93265"/>
                  </a:solidFill>
                  <a:latin typeface="UTM Avo" panose="02040603050506020204" pitchFamily="18" charset="0"/>
                  <a:cs typeface="Times New Roman" panose="02020603050405020304" pitchFamily="18" charset="0"/>
                </a:rPr>
                <a:t> </a:t>
              </a:r>
              <a:r>
                <a:rPr lang="en-US" altLang="vi-VN" sz="4000" b="1" dirty="0" err="1" smtClean="0">
                  <a:solidFill>
                    <a:srgbClr val="F93265"/>
                  </a:solidFill>
                  <a:latin typeface="UTM Avo" panose="02040603050506020204" pitchFamily="18" charset="0"/>
                  <a:cs typeface="Times New Roman" panose="02020603050405020304" pitchFamily="18" charset="0"/>
                </a:rPr>
                <a:t>soạn</a:t>
              </a:r>
              <a:r>
                <a:rPr lang="en-US" altLang="vi-VN" sz="4000" b="1" dirty="0" smtClean="0">
                  <a:solidFill>
                    <a:srgbClr val="F93265"/>
                  </a:solidFill>
                  <a:latin typeface="UTM Avo" panose="02040603050506020204" pitchFamily="18" charset="0"/>
                  <a:cs typeface="Times New Roman" panose="02020603050405020304" pitchFamily="18" charset="0"/>
                </a:rPr>
                <a:t> </a:t>
              </a:r>
              <a:r>
                <a:rPr lang="en-US" altLang="vi-VN" sz="4000" b="1" dirty="0" err="1" smtClean="0">
                  <a:solidFill>
                    <a:srgbClr val="F93265"/>
                  </a:solidFill>
                  <a:latin typeface="UTM Avo" panose="02040603050506020204" pitchFamily="18" charset="0"/>
                  <a:cs typeface="Times New Roman" panose="02020603050405020304" pitchFamily="18" charset="0"/>
                </a:rPr>
                <a:t>thảo</a:t>
              </a:r>
              <a:r>
                <a:rPr lang="en-US" altLang="vi-VN" sz="4000" b="1" dirty="0" smtClean="0">
                  <a:solidFill>
                    <a:srgbClr val="F93265"/>
                  </a:solidFill>
                  <a:latin typeface="UTM Avo" panose="02040603050506020204" pitchFamily="18" charset="0"/>
                  <a:cs typeface="Times New Roman" panose="02020603050405020304" pitchFamily="18" charset="0"/>
                </a:rPr>
                <a:t> </a:t>
              </a:r>
              <a:r>
                <a:rPr lang="en-US" altLang="vi-VN" sz="4000" b="1" dirty="0" err="1" smtClean="0">
                  <a:solidFill>
                    <a:srgbClr val="F93265"/>
                  </a:solidFill>
                  <a:latin typeface="UTM Avo" panose="02040603050506020204" pitchFamily="18" charset="0"/>
                  <a:cs typeface="Times New Roman" panose="02020603050405020304" pitchFamily="18" charset="0"/>
                </a:rPr>
                <a:t>văn</a:t>
              </a:r>
              <a:r>
                <a:rPr lang="en-US" altLang="vi-VN" sz="4000" b="1" dirty="0" smtClean="0">
                  <a:solidFill>
                    <a:srgbClr val="F93265"/>
                  </a:solidFill>
                  <a:latin typeface="UTM Avo" panose="02040603050506020204" pitchFamily="18" charset="0"/>
                  <a:cs typeface="Times New Roman" panose="02020603050405020304" pitchFamily="18" charset="0"/>
                </a:rPr>
                <a:t> </a:t>
              </a:r>
              <a:r>
                <a:rPr lang="en-US" altLang="vi-VN" sz="4000" b="1" dirty="0" err="1" smtClean="0">
                  <a:solidFill>
                    <a:srgbClr val="F93265"/>
                  </a:solidFill>
                  <a:latin typeface="UTM Avo" panose="02040603050506020204" pitchFamily="18" charset="0"/>
                  <a:cs typeface="Times New Roman" panose="02020603050405020304" pitchFamily="18" charset="0"/>
                </a:rPr>
                <a:t>bản</a:t>
              </a:r>
              <a:endParaRPr lang="en-US" altLang="vi-VN" sz="4000" b="1" dirty="0">
                <a:solidFill>
                  <a:srgbClr val="F93265"/>
                </a:solidFill>
                <a:latin typeface="UTM Avo" panose="02040603050506020204" pitchFamily="18" charset="0"/>
                <a:cs typeface="Times New Roman" panose="02020603050405020304" pitchFamily="18" charset="0"/>
              </a:endParaRPr>
            </a:p>
          </p:txBody>
        </p:sp>
      </p:grpSp>
      <p:sp>
        <p:nvSpPr>
          <p:cNvPr id="14" name="Rectangle 13">
            <a:extLst>
              <a:ext uri="{FF2B5EF4-FFF2-40B4-BE49-F238E27FC236}">
                <a16:creationId xmlns:a16="http://schemas.microsoft.com/office/drawing/2014/main" id="{81A74656-B498-9ECA-CC1C-FB6491AEB647}"/>
              </a:ext>
            </a:extLst>
          </p:cNvPr>
          <p:cNvSpPr/>
          <p:nvPr/>
        </p:nvSpPr>
        <p:spPr>
          <a:xfrm>
            <a:off x="235608" y="2673092"/>
            <a:ext cx="8797555" cy="3662124"/>
          </a:xfrm>
          <a:prstGeom prst="rect">
            <a:avLst/>
          </a:prstGeom>
          <a:solidFill>
            <a:schemeClr val="accent6">
              <a:lumMod val="20000"/>
              <a:lumOff val="8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vi-VN" sz="2800" dirty="0">
                <a:solidFill>
                  <a:schemeClr val="tx1"/>
                </a:solidFill>
                <a:latin typeface="UTM  Avo"/>
              </a:rPr>
              <a:t>Sau bài này em sẽ:</a:t>
            </a:r>
          </a:p>
          <a:p>
            <a:pPr marL="285750" indent="-285750">
              <a:buFont typeface="Arial" panose="020B0604020202020204" pitchFamily="34" charset="0"/>
              <a:buChar char="•"/>
            </a:pPr>
            <a:r>
              <a:rPr lang="vi-VN" sz="2800" dirty="0">
                <a:solidFill>
                  <a:schemeClr val="tx1"/>
                </a:solidFill>
                <a:latin typeface="UTM  Avo"/>
              </a:rPr>
              <a:t>Nhận biết được biểu tượng và kích hoạt được phần mềm soạn thảo</a:t>
            </a:r>
            <a:r>
              <a:rPr lang="en-US" sz="2800" dirty="0">
                <a:solidFill>
                  <a:schemeClr val="tx1"/>
                </a:solidFill>
                <a:latin typeface="UTM  Avo"/>
              </a:rPr>
              <a:t> </a:t>
            </a:r>
            <a:r>
              <a:rPr lang="vi-VN" sz="2800" dirty="0">
                <a:solidFill>
                  <a:schemeClr val="tx1"/>
                </a:solidFill>
                <a:latin typeface="UTM  Avo"/>
              </a:rPr>
              <a:t>văn bản.</a:t>
            </a:r>
          </a:p>
          <a:p>
            <a:pPr marL="285750" indent="-285750">
              <a:buFont typeface="Arial" panose="020B0604020202020204" pitchFamily="34" charset="0"/>
              <a:buChar char="•"/>
            </a:pPr>
            <a:r>
              <a:rPr lang="vi-VN" sz="2800" dirty="0">
                <a:solidFill>
                  <a:schemeClr val="tx1"/>
                </a:solidFill>
                <a:latin typeface="UTM  Avo"/>
              </a:rPr>
              <a:t>Soạn thảo được văn bản tiếng Việt có chữ hoa, có dấu.</a:t>
            </a:r>
          </a:p>
          <a:p>
            <a:pPr marL="285750" indent="-285750">
              <a:buFont typeface="Arial" panose="020B0604020202020204" pitchFamily="34" charset="0"/>
              <a:buChar char="•"/>
            </a:pPr>
            <a:r>
              <a:rPr lang="vi-VN" sz="2800" dirty="0">
                <a:solidFill>
                  <a:schemeClr val="tx1"/>
                </a:solidFill>
                <a:latin typeface="UTM  Avo"/>
              </a:rPr>
              <a:t>Chỉnh sửa được văn bản với các thao tác chọn, xoá.</a:t>
            </a:r>
          </a:p>
          <a:p>
            <a:pPr marL="285750" indent="-285750">
              <a:buFont typeface="Arial" panose="020B0604020202020204" pitchFamily="34" charset="0"/>
              <a:buChar char="•"/>
            </a:pPr>
            <a:r>
              <a:rPr lang="vi-VN" sz="2800" dirty="0">
                <a:solidFill>
                  <a:schemeClr val="tx1"/>
                </a:solidFill>
                <a:latin typeface="UTM  Avo"/>
              </a:rPr>
              <a:t>Lưu được văn bản vào thư mục theo yêu cầu.</a:t>
            </a:r>
            <a:endParaRPr lang="en-US" sz="2800" dirty="0">
              <a:solidFill>
                <a:schemeClr val="tx1"/>
              </a:solidFill>
              <a:latin typeface="UTM  Avo"/>
            </a:endParaRPr>
          </a:p>
        </p:txBody>
      </p:sp>
      <p:pic>
        <p:nvPicPr>
          <p:cNvPr id="16" name="Picture 15"/>
          <p:cNvPicPr>
            <a:picLocks noChangeAspect="1"/>
          </p:cNvPicPr>
          <p:nvPr/>
        </p:nvPicPr>
        <p:blipFill rotWithShape="1">
          <a:blip r:embed="rId14"/>
          <a:srcRect l="18570" t="14118" r="17176" b="15663"/>
          <a:stretch/>
        </p:blipFill>
        <p:spPr>
          <a:xfrm>
            <a:off x="10178473" y="119689"/>
            <a:ext cx="2013527" cy="581891"/>
          </a:xfrm>
          <a:prstGeom prst="rect">
            <a:avLst/>
          </a:prstGeom>
        </p:spPr>
      </p:pic>
    </p:spTree>
    <p:custDataLst>
      <p:tags r:id="rId1"/>
    </p:custDataLst>
    <p:extLst>
      <p:ext uri="{BB962C8B-B14F-4D97-AF65-F5344CB8AC3E}">
        <p14:creationId xmlns:p14="http://schemas.microsoft.com/office/powerpoint/2010/main" val="29349628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E92EDCC-3481-B088-5114-2C2E52B19474}"/>
              </a:ext>
            </a:extLst>
          </p:cNvPr>
          <p:cNvSpPr txBox="1"/>
          <p:nvPr/>
        </p:nvSpPr>
        <p:spPr>
          <a:xfrm>
            <a:off x="781250" y="2164145"/>
            <a:ext cx="10732867" cy="2362891"/>
          </a:xfrm>
          <a:prstGeom prst="rect">
            <a:avLst/>
          </a:prstGeom>
          <a:noFill/>
        </p:spPr>
        <p:txBody>
          <a:bodyPr wrap="square">
            <a:spAutoFit/>
          </a:bodyPr>
          <a:lstStyle/>
          <a:p>
            <a:pPr>
              <a:lnSpc>
                <a:spcPts val="3000"/>
              </a:lnSpc>
            </a:pPr>
            <a:r>
              <a:rPr lang="vi-VN" sz="2400" i="1" dirty="0">
                <a:solidFill>
                  <a:schemeClr val="accent6"/>
                </a:solidFill>
                <a:latin typeface="UTM  Avo"/>
              </a:rPr>
              <a:t>Bước 1</a:t>
            </a:r>
            <a:r>
              <a:rPr lang="vi-VN" sz="2400" i="1" dirty="0">
                <a:solidFill>
                  <a:schemeClr val="accent6">
                    <a:lumMod val="60000"/>
                    <a:lumOff val="40000"/>
                  </a:schemeClr>
                </a:solidFill>
                <a:latin typeface="UTM  Avo"/>
              </a:rPr>
              <a:t>: </a:t>
            </a:r>
            <a:r>
              <a:rPr lang="vi-VN" sz="2400" dirty="0">
                <a:latin typeface="UTM  Avo"/>
              </a:rPr>
              <a:t>Chọn lệnh </a:t>
            </a:r>
            <a:r>
              <a:rPr lang="vi-VN" sz="2400" b="1" dirty="0">
                <a:latin typeface="UTM  Avo"/>
              </a:rPr>
              <a:t>Save</a:t>
            </a:r>
            <a:r>
              <a:rPr lang="vi-VN" sz="2400" dirty="0">
                <a:latin typeface="UTM  Avo"/>
              </a:rPr>
              <a:t> trong bảng chọn </a:t>
            </a:r>
            <a:r>
              <a:rPr lang="vi-VN" sz="2400" b="1" dirty="0">
                <a:latin typeface="UTM  Avo"/>
              </a:rPr>
              <a:t>File</a:t>
            </a:r>
            <a:r>
              <a:rPr lang="vi-VN" sz="2400" dirty="0">
                <a:latin typeface="UTM  Avo"/>
              </a:rPr>
              <a:t>, cửa sổ </a:t>
            </a:r>
            <a:r>
              <a:rPr lang="vi-VN" sz="2400" b="1" dirty="0">
                <a:latin typeface="UTM  Avo"/>
              </a:rPr>
              <a:t>Save A</a:t>
            </a:r>
            <a:r>
              <a:rPr lang="vi-VN" sz="2400" dirty="0">
                <a:latin typeface="UTM  Avo"/>
              </a:rPr>
              <a:t>s hiện ra. Em</a:t>
            </a:r>
            <a:r>
              <a:rPr lang="en-US" sz="2400" dirty="0">
                <a:latin typeface="UTM  Avo"/>
              </a:rPr>
              <a:t> </a:t>
            </a:r>
            <a:r>
              <a:rPr lang="vi-VN" sz="2400" dirty="0">
                <a:latin typeface="UTM  Avo"/>
              </a:rPr>
              <a:t>thực hiện các thao tác lưu tệp tương tự như trong phần mềm trình chiếu.</a:t>
            </a:r>
          </a:p>
          <a:p>
            <a:pPr>
              <a:lnSpc>
                <a:spcPts val="3000"/>
              </a:lnSpc>
            </a:pPr>
            <a:r>
              <a:rPr lang="vi-VN" sz="2400" dirty="0">
                <a:latin typeface="UTM  Avo"/>
              </a:rPr>
              <a:t>Lưu ý: Máy tính mặc định lấy các chữ đầu tiên trong văn bản làm tên tệp. Em</a:t>
            </a:r>
            <a:r>
              <a:rPr lang="en-US" sz="2400" dirty="0">
                <a:latin typeface="UTM  Avo"/>
              </a:rPr>
              <a:t> </a:t>
            </a:r>
            <a:r>
              <a:rPr lang="vi-VN" sz="2400" dirty="0">
                <a:latin typeface="UTM  Avo"/>
              </a:rPr>
              <a:t>có thể gõ tên </a:t>
            </a:r>
            <a:r>
              <a:rPr lang="vi-VN" sz="2400" dirty="0">
                <a:solidFill>
                  <a:schemeClr val="accent6"/>
                </a:solidFill>
                <a:latin typeface="UTM  Avo"/>
              </a:rPr>
              <a:t>CanhBien</a:t>
            </a:r>
            <a:r>
              <a:rPr lang="vi-VN" sz="2400" dirty="0">
                <a:latin typeface="UTM  Avo"/>
              </a:rPr>
              <a:t> để lưu tệp.</a:t>
            </a:r>
          </a:p>
          <a:p>
            <a:pPr>
              <a:lnSpc>
                <a:spcPts val="3000"/>
              </a:lnSpc>
            </a:pPr>
            <a:r>
              <a:rPr lang="vi-VN" sz="2400" i="1" dirty="0">
                <a:solidFill>
                  <a:schemeClr val="accent6"/>
                </a:solidFill>
                <a:latin typeface="UTM  Avo"/>
              </a:rPr>
              <a:t>Bước 2: </a:t>
            </a:r>
            <a:r>
              <a:rPr lang="vi-VN" sz="2400" dirty="0">
                <a:latin typeface="UTM  Avo"/>
              </a:rPr>
              <a:t>Nháy vào nút </a:t>
            </a:r>
            <a:r>
              <a:rPr lang="en-US" sz="2400" dirty="0">
                <a:latin typeface="UTM  Avo"/>
              </a:rPr>
              <a:t>      </a:t>
            </a:r>
            <a:r>
              <a:rPr lang="vi-VN" sz="2400" dirty="0">
                <a:latin typeface="UTM  Avo"/>
              </a:rPr>
              <a:t>ở góc trên bên phải màn hình làm việc của phần</a:t>
            </a:r>
            <a:r>
              <a:rPr lang="en-US" sz="2400" dirty="0">
                <a:latin typeface="UTM  Avo"/>
              </a:rPr>
              <a:t> </a:t>
            </a:r>
            <a:r>
              <a:rPr lang="vi-VN" sz="2400" dirty="0">
                <a:latin typeface="UTM  Avo"/>
              </a:rPr>
              <a:t>mềm Word để đóng và thoát khỏi phần mềm.</a:t>
            </a:r>
          </a:p>
        </p:txBody>
      </p:sp>
      <p:pic>
        <p:nvPicPr>
          <p:cNvPr id="9" name="Picture 8">
            <a:extLst>
              <a:ext uri="{FF2B5EF4-FFF2-40B4-BE49-F238E27FC236}">
                <a16:creationId xmlns:a16="http://schemas.microsoft.com/office/drawing/2014/main" id="{60D3E346-817D-55FF-40B1-47689BD75539}"/>
              </a:ext>
            </a:extLst>
          </p:cNvPr>
          <p:cNvPicPr>
            <a:picLocks noChangeAspect="1"/>
          </p:cNvPicPr>
          <p:nvPr/>
        </p:nvPicPr>
        <p:blipFill>
          <a:blip r:embed="rId2"/>
          <a:stretch>
            <a:fillRect/>
          </a:stretch>
        </p:blipFill>
        <p:spPr>
          <a:xfrm>
            <a:off x="3969215" y="3685310"/>
            <a:ext cx="396475" cy="426972"/>
          </a:xfrm>
          <a:prstGeom prst="rect">
            <a:avLst/>
          </a:prstGeom>
        </p:spPr>
      </p:pic>
      <p:sp>
        <p:nvSpPr>
          <p:cNvPr id="5" name="Rectangle 4">
            <a:extLst>
              <a:ext uri="{FF2B5EF4-FFF2-40B4-BE49-F238E27FC236}">
                <a16:creationId xmlns:a16="http://schemas.microsoft.com/office/drawing/2014/main" id="{5D9A1839-3388-45F5-9F22-2C3960116CFC}"/>
              </a:ext>
            </a:extLst>
          </p:cNvPr>
          <p:cNvSpPr/>
          <p:nvPr/>
        </p:nvSpPr>
        <p:spPr>
          <a:xfrm>
            <a:off x="781250" y="523656"/>
            <a:ext cx="10289912" cy="1685783"/>
          </a:xfrm>
          <a:prstGeom prst="rect">
            <a:avLst/>
          </a:prstGeom>
        </p:spPr>
        <p:txBody>
          <a:bodyPr wrap="square">
            <a:spAutoFit/>
          </a:bodyPr>
          <a:lstStyle/>
          <a:p>
            <a:pPr defTabSz="342900">
              <a:lnSpc>
                <a:spcPct val="150000"/>
              </a:lnSpc>
            </a:pPr>
            <a:r>
              <a:rPr lang="en-US" sz="2400" b="1" dirty="0" smtClean="0">
                <a:solidFill>
                  <a:schemeClr val="accent6"/>
                </a:solidFill>
                <a:latin typeface="UTM Avo" panose="02040603050506020204" pitchFamily="18" charset="0"/>
                <a:cs typeface="Times New Roman" panose="02020603050405020304" pitchFamily="18" charset="0"/>
              </a:rPr>
              <a:t>NHIỆM VỤ </a:t>
            </a:r>
            <a:r>
              <a:rPr lang="vi-VN" sz="2400" b="1" dirty="0" smtClean="0">
                <a:solidFill>
                  <a:schemeClr val="accent6"/>
                </a:solidFill>
                <a:latin typeface="UTM Avo" panose="02040603050506020204" pitchFamily="18" charset="0"/>
                <a:cs typeface="Times New Roman" panose="02020603050405020304" pitchFamily="18" charset="0"/>
              </a:rPr>
              <a:t>2</a:t>
            </a:r>
            <a:r>
              <a:rPr lang="en-US" sz="2400" b="1" dirty="0" smtClean="0">
                <a:solidFill>
                  <a:schemeClr val="accent6"/>
                </a:solidFill>
                <a:latin typeface="UTM Avo" panose="02040603050506020204" pitchFamily="18" charset="0"/>
                <a:cs typeface="Times New Roman" panose="02020603050405020304" pitchFamily="18" charset="0"/>
              </a:rPr>
              <a:t>: </a:t>
            </a:r>
            <a:r>
              <a:rPr lang="vi-VN" sz="2400" b="1" dirty="0" smtClean="0">
                <a:latin typeface="UTM Avo" panose="02040603050506020204" pitchFamily="18" charset="0"/>
                <a:cs typeface="Times New Roman" panose="02020603050405020304" pitchFamily="18" charset="0"/>
              </a:rPr>
              <a:t>Lưu tệp văn bản vào thư mục của em với tên phù hợp</a:t>
            </a:r>
          </a:p>
          <a:p>
            <a:pPr defTabSz="342900">
              <a:lnSpc>
                <a:spcPct val="150000"/>
              </a:lnSpc>
            </a:pPr>
            <a:endParaRPr lang="vi-VN" sz="2400" b="1" dirty="0">
              <a:latin typeface="UTM Avo" panose="02040603050506020204" pitchFamily="18" charset="0"/>
              <a:cs typeface="Times New Roman" panose="02020603050405020304" pitchFamily="18" charset="0"/>
            </a:endParaRPr>
          </a:p>
          <a:p>
            <a:pPr defTabSz="342900">
              <a:lnSpc>
                <a:spcPct val="150000"/>
              </a:lnSpc>
            </a:pPr>
            <a:r>
              <a:rPr lang="vi-VN" sz="2400" b="1" dirty="0" smtClean="0">
                <a:latin typeface="UTM Avo" panose="02040603050506020204" pitchFamily="18" charset="0"/>
                <a:cs typeface="Times New Roman" panose="02020603050405020304" pitchFamily="18" charset="0"/>
              </a:rPr>
              <a:t> </a:t>
            </a:r>
            <a:r>
              <a:rPr lang="vi-VN" sz="2400" b="1" dirty="0" smtClean="0">
                <a:solidFill>
                  <a:schemeClr val="accent6"/>
                </a:solidFill>
                <a:latin typeface="UTM Avo" panose="02040603050506020204" pitchFamily="18" charset="0"/>
                <a:cs typeface="Times New Roman" panose="02020603050405020304" pitchFamily="18" charset="0"/>
              </a:rPr>
              <a:t>Hướng dẫn</a:t>
            </a:r>
            <a:endParaRPr lang="en-US" sz="2400" b="1" dirty="0">
              <a:solidFill>
                <a:schemeClr val="accent6"/>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6645777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0BEE735-CE58-4102-B051-8E89722AB9F6}"/>
              </a:ext>
            </a:extLst>
          </p:cNvPr>
          <p:cNvGrpSpPr/>
          <p:nvPr/>
        </p:nvGrpSpPr>
        <p:grpSpPr>
          <a:xfrm>
            <a:off x="414536" y="410130"/>
            <a:ext cx="3761537" cy="1014929"/>
            <a:chOff x="371924" y="467376"/>
            <a:chExt cx="3761537" cy="1014929"/>
          </a:xfrm>
        </p:grpSpPr>
        <p:pic>
          <p:nvPicPr>
            <p:cNvPr id="13" name="Picture 12">
              <a:extLst>
                <a:ext uri="{FF2B5EF4-FFF2-40B4-BE49-F238E27FC236}">
                  <a16:creationId xmlns:a16="http://schemas.microsoft.com/office/drawing/2014/main" id="{E9E35BFB-9160-475A-9A3C-F4BFA55FD3C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71924" y="467376"/>
              <a:ext cx="1280271" cy="1014929"/>
            </a:xfrm>
            <a:prstGeom prst="rect">
              <a:avLst/>
            </a:prstGeom>
          </p:spPr>
        </p:pic>
        <p:sp>
          <p:nvSpPr>
            <p:cNvPr id="15" name="Rectangle 14">
              <a:extLst>
                <a:ext uri="{FF2B5EF4-FFF2-40B4-BE49-F238E27FC236}">
                  <a16:creationId xmlns:a16="http://schemas.microsoft.com/office/drawing/2014/main" id="{DC92854C-9D59-4229-99FA-518A76AD336B}"/>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LUYỆN TẬP</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17" name="Rectangle 16">
            <a:extLst>
              <a:ext uri="{FF2B5EF4-FFF2-40B4-BE49-F238E27FC236}">
                <a16:creationId xmlns:a16="http://schemas.microsoft.com/office/drawing/2014/main" id="{E7C4189C-8D01-4510-8AA7-A9858504856D}"/>
              </a:ext>
            </a:extLst>
          </p:cNvPr>
          <p:cNvSpPr/>
          <p:nvPr/>
        </p:nvSpPr>
        <p:spPr>
          <a:xfrm>
            <a:off x="635645" y="1448968"/>
            <a:ext cx="10920710" cy="506292"/>
          </a:xfrm>
          <a:prstGeom prst="rect">
            <a:avLst/>
          </a:prstGeom>
        </p:spPr>
        <p:txBody>
          <a:bodyPr wrap="square">
            <a:spAutoFit/>
          </a:bodyPr>
          <a:lstStyle/>
          <a:p>
            <a:pPr algn="just" defTabSz="342900">
              <a:lnSpc>
                <a:spcPct val="150000"/>
              </a:lnSpc>
            </a:pPr>
            <a:r>
              <a:rPr lang="vi-VN" sz="2000" dirty="0">
                <a:latin typeface="UTM  Avo"/>
              </a:rPr>
              <a:t>1. Biểu tượng nào là biểu tượng của phần mềm soạn thảo văn bản?</a:t>
            </a:r>
            <a:endParaRPr lang="vi-VN" sz="2000" dirty="0">
              <a:latin typeface="UTM  Avo"/>
              <a:cs typeface="Times New Roman" panose="02020603050405020304" pitchFamily="18" charset="0"/>
            </a:endParaRPr>
          </a:p>
        </p:txBody>
      </p:sp>
      <p:sp>
        <p:nvSpPr>
          <p:cNvPr id="7" name="Rectangle 6">
            <a:extLst>
              <a:ext uri="{FF2B5EF4-FFF2-40B4-BE49-F238E27FC236}">
                <a16:creationId xmlns:a16="http://schemas.microsoft.com/office/drawing/2014/main" id="{2636BB49-A4F7-4616-904E-67A0EB09CE5B}"/>
              </a:ext>
            </a:extLst>
          </p:cNvPr>
          <p:cNvSpPr/>
          <p:nvPr/>
        </p:nvSpPr>
        <p:spPr>
          <a:xfrm>
            <a:off x="635645" y="3294671"/>
            <a:ext cx="10920710" cy="2862322"/>
          </a:xfrm>
          <a:prstGeom prst="rect">
            <a:avLst/>
          </a:prstGeom>
        </p:spPr>
        <p:txBody>
          <a:bodyPr wrap="square">
            <a:spAutoFit/>
          </a:bodyPr>
          <a:lstStyle/>
          <a:p>
            <a:pPr algn="just" defTabSz="342900"/>
            <a:r>
              <a:rPr lang="vi-VN" sz="2000" dirty="0">
                <a:latin typeface="UTM  Avo"/>
              </a:rPr>
              <a:t>2. Em hãy khởi động phần mềm soạn thảo văn bản và soạn khổ thơ sau đây. Hãy lưu tệp với tên là </a:t>
            </a:r>
            <a:r>
              <a:rPr lang="vi-VN" sz="2000" dirty="0">
                <a:solidFill>
                  <a:schemeClr val="accent6">
                    <a:lumMod val="60000"/>
                    <a:lumOff val="40000"/>
                  </a:schemeClr>
                </a:solidFill>
                <a:latin typeface="UTM  Avo"/>
              </a:rPr>
              <a:t>Bai1</a:t>
            </a:r>
            <a:r>
              <a:rPr lang="vi-VN" sz="2000" dirty="0">
                <a:latin typeface="UTM  Avo"/>
              </a:rPr>
              <a:t> vào thư mục tên của em.</a:t>
            </a:r>
            <a:endParaRPr lang="en-US" sz="2000" dirty="0">
              <a:latin typeface="UTM  Avo"/>
            </a:endParaRPr>
          </a:p>
          <a:p>
            <a:pPr algn="just" defTabSz="342900"/>
            <a:endParaRPr lang="en-US" sz="2000" dirty="0">
              <a:latin typeface="UTM  Avo"/>
            </a:endParaRPr>
          </a:p>
          <a:p>
            <a:pPr algn="just" defTabSz="342900"/>
            <a:r>
              <a:rPr lang="vi-VN" sz="2000" dirty="0">
                <a:latin typeface="UTM  Avo"/>
              </a:rPr>
              <a:t>Trăng ơi… từ đâu đến? </a:t>
            </a:r>
            <a:endParaRPr lang="en-US" sz="2000" dirty="0">
              <a:latin typeface="UTM  Avo"/>
            </a:endParaRPr>
          </a:p>
          <a:p>
            <a:pPr algn="just" defTabSz="342900"/>
            <a:r>
              <a:rPr lang="vi-VN" sz="2000" dirty="0">
                <a:latin typeface="UTM  Avo"/>
              </a:rPr>
              <a:t>(Theo Trần Đăng Khoa) </a:t>
            </a:r>
            <a:endParaRPr lang="en-US" sz="2000" dirty="0">
              <a:latin typeface="UTM  Avo"/>
            </a:endParaRPr>
          </a:p>
          <a:p>
            <a:pPr algn="just" defTabSz="342900"/>
            <a:r>
              <a:rPr lang="vi-VN" sz="2000" dirty="0">
                <a:latin typeface="UTM  Avo"/>
              </a:rPr>
              <a:t>Trăng ơi… từ đâu đến? </a:t>
            </a:r>
            <a:endParaRPr lang="en-US" sz="2000" dirty="0">
              <a:latin typeface="UTM  Avo"/>
            </a:endParaRPr>
          </a:p>
          <a:p>
            <a:pPr algn="just" defTabSz="342900"/>
            <a:r>
              <a:rPr lang="vi-VN" sz="2000" dirty="0">
                <a:latin typeface="UTM  Avo"/>
              </a:rPr>
              <a:t>Hay từ cánh rừng xa </a:t>
            </a:r>
            <a:endParaRPr lang="en-US" sz="2000" dirty="0">
              <a:latin typeface="UTM  Avo"/>
            </a:endParaRPr>
          </a:p>
          <a:p>
            <a:pPr algn="just" defTabSz="342900"/>
            <a:r>
              <a:rPr lang="en-US" sz="2000" dirty="0">
                <a:latin typeface="UTM  Avo"/>
              </a:rPr>
              <a:t>T</a:t>
            </a:r>
            <a:r>
              <a:rPr lang="vi-VN" sz="2000" dirty="0">
                <a:latin typeface="UTM  Avo"/>
              </a:rPr>
              <a:t>răng hồng như quả chín </a:t>
            </a:r>
            <a:endParaRPr lang="en-US" sz="2000" dirty="0">
              <a:latin typeface="UTM  Avo"/>
            </a:endParaRPr>
          </a:p>
          <a:p>
            <a:pPr algn="just" defTabSz="342900"/>
            <a:r>
              <a:rPr lang="vi-VN" sz="2000" dirty="0">
                <a:latin typeface="UTM  Avo"/>
              </a:rPr>
              <a:t>Lửng lơ lên trước nhà.</a:t>
            </a:r>
            <a:endParaRPr lang="vi-VN" sz="2000" dirty="0">
              <a:latin typeface="UTM  Avo"/>
              <a:cs typeface="Times New Roman" panose="02020603050405020304" pitchFamily="18" charset="0"/>
            </a:endParaRPr>
          </a:p>
        </p:txBody>
      </p:sp>
      <p:pic>
        <p:nvPicPr>
          <p:cNvPr id="3" name="Picture 2">
            <a:extLst>
              <a:ext uri="{FF2B5EF4-FFF2-40B4-BE49-F238E27FC236}">
                <a16:creationId xmlns:a16="http://schemas.microsoft.com/office/drawing/2014/main" id="{EC92749A-9D5B-7721-5DBA-85D80439EF0F}"/>
              </a:ext>
            </a:extLst>
          </p:cNvPr>
          <p:cNvPicPr>
            <a:picLocks noChangeAspect="1"/>
          </p:cNvPicPr>
          <p:nvPr/>
        </p:nvPicPr>
        <p:blipFill>
          <a:blip r:embed="rId5"/>
          <a:stretch>
            <a:fillRect/>
          </a:stretch>
        </p:blipFill>
        <p:spPr>
          <a:xfrm>
            <a:off x="1479402" y="2184660"/>
            <a:ext cx="8016735" cy="740007"/>
          </a:xfrm>
          <a:prstGeom prst="rect">
            <a:avLst/>
          </a:prstGeom>
        </p:spPr>
      </p:pic>
    </p:spTree>
    <p:custDataLst>
      <p:tags r:id="rId1"/>
    </p:custDataLst>
    <p:extLst>
      <p:ext uri="{BB962C8B-B14F-4D97-AF65-F5344CB8AC3E}">
        <p14:creationId xmlns:p14="http://schemas.microsoft.com/office/powerpoint/2010/main" val="42237710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6E35A39-1A8F-4ADC-A7F6-06EA24ACD297}"/>
              </a:ext>
            </a:extLst>
          </p:cNvPr>
          <p:cNvGrpSpPr/>
          <p:nvPr/>
        </p:nvGrpSpPr>
        <p:grpSpPr>
          <a:xfrm>
            <a:off x="569350" y="622767"/>
            <a:ext cx="3761537" cy="1181202"/>
            <a:chOff x="371924" y="384240"/>
            <a:chExt cx="3761537" cy="1181202"/>
          </a:xfrm>
        </p:grpSpPr>
        <p:pic>
          <p:nvPicPr>
            <p:cNvPr id="5" name="Picture 4">
              <a:extLst>
                <a:ext uri="{FF2B5EF4-FFF2-40B4-BE49-F238E27FC236}">
                  <a16:creationId xmlns:a16="http://schemas.microsoft.com/office/drawing/2014/main" id="{50F12B1B-5399-465E-BF44-B7AF0B9BC659}"/>
                </a:ext>
              </a:extLst>
            </p:cNvPr>
            <p:cNvPicPr>
              <a:picLocks noChangeAspect="1"/>
            </p:cNvPicPr>
            <p:nvPr/>
          </p:nvPicPr>
          <p:blipFill>
            <a:blip r:embed="rId2"/>
            <a:stretch>
              <a:fillRect/>
            </a:stretch>
          </p:blipFill>
          <p:spPr>
            <a:xfrm>
              <a:off x="371924" y="384240"/>
              <a:ext cx="1280271" cy="1181202"/>
            </a:xfrm>
            <a:prstGeom prst="rect">
              <a:avLst/>
            </a:prstGeom>
          </p:spPr>
        </p:pic>
        <p:sp>
          <p:nvSpPr>
            <p:cNvPr id="6" name="Rectangle 5">
              <a:extLst>
                <a:ext uri="{FF2B5EF4-FFF2-40B4-BE49-F238E27FC236}">
                  <a16:creationId xmlns:a16="http://schemas.microsoft.com/office/drawing/2014/main" id="{E6CB9DE3-24D3-4664-A836-7FB2E78A4ED4}"/>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VẬN DỤNG</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7" name="Rectangle 6">
            <a:extLst>
              <a:ext uri="{FF2B5EF4-FFF2-40B4-BE49-F238E27FC236}">
                <a16:creationId xmlns:a16="http://schemas.microsoft.com/office/drawing/2014/main" id="{62B1D5DC-D9B4-4A5F-87FB-5AEDC3F9BBAC}"/>
              </a:ext>
            </a:extLst>
          </p:cNvPr>
          <p:cNvSpPr/>
          <p:nvPr/>
        </p:nvSpPr>
        <p:spPr>
          <a:xfrm>
            <a:off x="1002348" y="1971251"/>
            <a:ext cx="10187303" cy="1287532"/>
          </a:xfrm>
          <a:prstGeom prst="rect">
            <a:avLst/>
          </a:prstGeom>
        </p:spPr>
        <p:txBody>
          <a:bodyPr wrap="square">
            <a:spAutoFit/>
          </a:bodyPr>
          <a:lstStyle/>
          <a:p>
            <a:pPr algn="just" defTabSz="342900">
              <a:lnSpc>
                <a:spcPts val="3200"/>
              </a:lnSpc>
            </a:pPr>
            <a:r>
              <a:rPr lang="vi-VN" sz="2200" dirty="0">
                <a:latin typeface="UTM Avo" panose="02040603050506020204" pitchFamily="18" charset="0"/>
                <a:cs typeface="Times New Roman" panose="02020603050405020304" pitchFamily="18" charset="0"/>
              </a:rPr>
              <a:t>Em hãy sử dụng phần mềm soạn thảo văn bản để soạn thảo đoạn văn miêu</a:t>
            </a:r>
          </a:p>
          <a:p>
            <a:pPr algn="just" defTabSz="342900">
              <a:lnSpc>
                <a:spcPts val="3200"/>
              </a:lnSpc>
            </a:pPr>
            <a:r>
              <a:rPr lang="vi-VN" sz="2200" dirty="0">
                <a:latin typeface="UTM Avo" panose="02040603050506020204" pitchFamily="18" charset="0"/>
                <a:cs typeface="Times New Roman" panose="02020603050405020304" pitchFamily="18" charset="0"/>
              </a:rPr>
              <a:t>tả một người, một loài cây hoặc con vật mà em yêu thích. Lưu văn bản vào</a:t>
            </a:r>
          </a:p>
          <a:p>
            <a:pPr algn="just" defTabSz="342900">
              <a:lnSpc>
                <a:spcPts val="3200"/>
              </a:lnSpc>
            </a:pPr>
            <a:r>
              <a:rPr lang="vi-VN" sz="2200" dirty="0">
                <a:latin typeface="UTM Avo" panose="02040603050506020204" pitchFamily="18" charset="0"/>
                <a:cs typeface="Times New Roman" panose="02020603050405020304" pitchFamily="18" charset="0"/>
              </a:rPr>
              <a:t>thư mục của em với tên phù hợp.</a:t>
            </a:r>
          </a:p>
        </p:txBody>
      </p:sp>
    </p:spTree>
    <p:extLst>
      <p:ext uri="{BB962C8B-B14F-4D97-AF65-F5344CB8AC3E}">
        <p14:creationId xmlns:p14="http://schemas.microsoft.com/office/powerpoint/2010/main" val="29069181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3687" y="4174670"/>
            <a:ext cx="4084635" cy="2041582"/>
          </a:xfrm>
          <a:prstGeom prst="rect">
            <a:avLst/>
          </a:prstGeom>
        </p:spPr>
      </p:pic>
      <p:pic>
        <p:nvPicPr>
          <p:cNvPr id="84" name="图片 6">
            <a:extLst>
              <a:ext uri="{FF2B5EF4-FFF2-40B4-BE49-F238E27FC236}">
                <a16:creationId xmlns:a16="http://schemas.microsoft.com/office/drawing/2014/main" id="{D55673E8-2FB0-4E85-B254-56C877C27F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863874" y="-342891"/>
            <a:ext cx="2162083" cy="2588323"/>
          </a:xfrm>
          <a:prstGeom prst="rect">
            <a:avLst/>
          </a:prstGeom>
        </p:spPr>
      </p:pic>
      <p:pic>
        <p:nvPicPr>
          <p:cNvPr id="80" name="Picture 79">
            <a:extLst>
              <a:ext uri="{FF2B5EF4-FFF2-40B4-BE49-F238E27FC236}">
                <a16:creationId xmlns:a16="http://schemas.microsoft.com/office/drawing/2014/main" id="{C26FF18A-5CCF-493C-9DE6-1D0C44C35EA7}"/>
              </a:ext>
            </a:extLst>
          </p:cNvPr>
          <p:cNvPicPr>
            <a:picLocks noChangeAspect="1"/>
          </p:cNvPicPr>
          <p:nvPr/>
        </p:nvPicPr>
        <p:blipFill>
          <a:blip r:embed="rId6"/>
          <a:stretch>
            <a:fillRect/>
          </a:stretch>
        </p:blipFill>
        <p:spPr>
          <a:xfrm>
            <a:off x="121559" y="2458656"/>
            <a:ext cx="589731" cy="52062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fade">
                                      <p:cBhvr>
                                        <p:cTn id="7" dur="1000"/>
                                        <p:tgtEl>
                                          <p:spTgt spid="84"/>
                                        </p:tgtEl>
                                      </p:cBhvr>
                                    </p:animEffect>
                                    <p:anim calcmode="lin" valueType="num">
                                      <p:cBhvr>
                                        <p:cTn id="8" dur="1000" fill="hold"/>
                                        <p:tgtEl>
                                          <p:spTgt spid="84"/>
                                        </p:tgtEl>
                                        <p:attrNameLst>
                                          <p:attrName>ppt_x</p:attrName>
                                        </p:attrNameLst>
                                      </p:cBhvr>
                                      <p:tavLst>
                                        <p:tav tm="0">
                                          <p:val>
                                            <p:strVal val="#ppt_x"/>
                                          </p:val>
                                        </p:tav>
                                        <p:tav tm="100000">
                                          <p:val>
                                            <p:strVal val="#ppt_x"/>
                                          </p:val>
                                        </p:tav>
                                      </p:tavLst>
                                    </p:anim>
                                    <p:anim calcmode="lin" valueType="num">
                                      <p:cBhvr>
                                        <p:cTn id="9"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2A6422E-1239-424D-A9AC-7C016DFA5003}"/>
              </a:ext>
            </a:extLst>
          </p:cNvPr>
          <p:cNvGrpSpPr/>
          <p:nvPr/>
        </p:nvGrpSpPr>
        <p:grpSpPr>
          <a:xfrm>
            <a:off x="556071" y="344228"/>
            <a:ext cx="4134561" cy="2508169"/>
            <a:chOff x="301091" y="301982"/>
            <a:chExt cx="4134561" cy="2508169"/>
          </a:xfrm>
        </p:grpSpPr>
        <p:pic>
          <p:nvPicPr>
            <p:cNvPr id="6" name="Picture 5">
              <a:extLst>
                <a:ext uri="{FF2B5EF4-FFF2-40B4-BE49-F238E27FC236}">
                  <a16:creationId xmlns:a16="http://schemas.microsoft.com/office/drawing/2014/main" id="{A4BD8349-BD85-4613-9513-E9EC2902C2B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01091" y="301982"/>
              <a:ext cx="4134561" cy="2508169"/>
            </a:xfrm>
            <a:prstGeom prst="rect">
              <a:avLst/>
            </a:prstGeom>
          </p:spPr>
        </p:pic>
        <p:pic>
          <p:nvPicPr>
            <p:cNvPr id="8" name="Picture 7">
              <a:extLst>
                <a:ext uri="{FF2B5EF4-FFF2-40B4-BE49-F238E27FC236}">
                  <a16:creationId xmlns:a16="http://schemas.microsoft.com/office/drawing/2014/main" id="{FD433534-521B-4282-B898-22AB8B0BD9F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86620" y="498387"/>
              <a:ext cx="1158339" cy="914479"/>
            </a:xfrm>
            <a:prstGeom prst="rect">
              <a:avLst/>
            </a:prstGeom>
          </p:spPr>
        </p:pic>
      </p:grpSp>
      <p:sp>
        <p:nvSpPr>
          <p:cNvPr id="13" name="Rectangle 12">
            <a:extLst>
              <a:ext uri="{FF2B5EF4-FFF2-40B4-BE49-F238E27FC236}">
                <a16:creationId xmlns:a16="http://schemas.microsoft.com/office/drawing/2014/main" id="{FBFE8E40-0C04-41D1-A809-0C5B1905F92A}"/>
              </a:ext>
            </a:extLst>
          </p:cNvPr>
          <p:cNvSpPr/>
          <p:nvPr/>
        </p:nvSpPr>
        <p:spPr>
          <a:xfrm>
            <a:off x="426762" y="2092649"/>
            <a:ext cx="11552802" cy="3970318"/>
          </a:xfrm>
          <a:prstGeom prst="rect">
            <a:avLst/>
          </a:prstGeom>
        </p:spPr>
        <p:txBody>
          <a:bodyPr wrap="square">
            <a:spAutoFit/>
          </a:bodyPr>
          <a:lstStyle/>
          <a:p>
            <a:pPr defTabSz="342900">
              <a:lnSpc>
                <a:spcPct val="150000"/>
              </a:lnSpc>
            </a:pPr>
            <a:r>
              <a:rPr lang="vi-VN" sz="2800" dirty="0">
                <a:latin typeface="UTM  Avo"/>
              </a:rPr>
              <a:t>Trong những bài học trước, em đã soạn thảo văn bản tiếng Việt trong phần mềm trình chiếu. Văn bản của bài trình chiếu cần ngắn gọn, cô đọng,… để người nghe dễ nắm bắt thông tin. Khi em cần trình bày thông tin chi tiết hơn, chẳng hạn như làm một bài văn, viết một lá thư,… thì phần mềm trình chiếu không còn phù hợp. Vậy phần mềm nào là phù hợp? Bài học này sẽ giúp em trả lời câu hỏi đó.</a:t>
            </a:r>
            <a:endParaRPr lang="vi-VN" sz="2800" dirty="0">
              <a:latin typeface="UTM  Avo"/>
              <a:cs typeface="Times New Roman" panose="02020603050405020304" pitchFamily="18" charset="0"/>
            </a:endParaRPr>
          </a:p>
        </p:txBody>
      </p:sp>
      <p:sp>
        <p:nvSpPr>
          <p:cNvPr id="20" name="Rectangle 19">
            <a:extLst>
              <a:ext uri="{FF2B5EF4-FFF2-40B4-BE49-F238E27FC236}">
                <a16:creationId xmlns:a16="http://schemas.microsoft.com/office/drawing/2014/main" id="{BEF1B6C6-026F-4FB9-8D32-25D1F67CD14F}"/>
              </a:ext>
            </a:extLst>
          </p:cNvPr>
          <p:cNvSpPr/>
          <p:nvPr/>
        </p:nvSpPr>
        <p:spPr>
          <a:xfrm>
            <a:off x="1335016" y="1142864"/>
            <a:ext cx="3076025" cy="878959"/>
          </a:xfrm>
          <a:prstGeom prst="rect">
            <a:avLst/>
          </a:prstGeom>
        </p:spPr>
        <p:txBody>
          <a:bodyPr wrap="square">
            <a:spAutoFit/>
          </a:bodyPr>
          <a:lstStyle/>
          <a:p>
            <a:pPr defTabSz="342900">
              <a:lnSpc>
                <a:spcPct val="150000"/>
              </a:lnSpc>
            </a:pPr>
            <a:r>
              <a:rPr lang="en-US" sz="4000" b="1">
                <a:solidFill>
                  <a:srgbClr val="0998D7"/>
                </a:solidFill>
                <a:latin typeface="SVN-SAF" panose="02040603050506020204" pitchFamily="18" charset="0"/>
                <a:cs typeface="Times New Roman" panose="02020603050405020304" pitchFamily="18" charset="0"/>
              </a:rPr>
              <a:t>KHỞI ĐỘNG</a:t>
            </a:r>
            <a:endParaRPr lang="vi-VN" sz="4000" b="1">
              <a:solidFill>
                <a:srgbClr val="0998D7"/>
              </a:solidFill>
              <a:latin typeface="SVN-SAF" panose="02040603050506020204" pitchFamily="18" charset="0"/>
              <a:cs typeface="Times New Roman" panose="02020603050405020304" pitchFamily="18" charset="0"/>
            </a:endParaRPr>
          </a:p>
        </p:txBody>
      </p:sp>
      <p:pic>
        <p:nvPicPr>
          <p:cNvPr id="16" name="Picture 15">
            <a:extLst>
              <a:ext uri="{FF2B5EF4-FFF2-40B4-BE49-F238E27FC236}">
                <a16:creationId xmlns:a16="http://schemas.microsoft.com/office/drawing/2014/main" id="{A906A132-61F3-4DA3-8432-202C66D49AEF}"/>
              </a:ext>
            </a:extLst>
          </p:cNvPr>
          <p:cNvPicPr>
            <a:picLocks noChangeAspect="1"/>
          </p:cNvPicPr>
          <p:nvPr/>
        </p:nvPicPr>
        <p:blipFill>
          <a:blip r:embed="rId4"/>
          <a:stretch>
            <a:fillRect/>
          </a:stretch>
        </p:blipFill>
        <p:spPr>
          <a:xfrm>
            <a:off x="11322402" y="1350653"/>
            <a:ext cx="518998" cy="458178"/>
          </a:xfrm>
          <a:prstGeom prst="rect">
            <a:avLst/>
          </a:prstGeom>
        </p:spPr>
      </p:pic>
    </p:spTree>
    <p:extLst>
      <p:ext uri="{BB962C8B-B14F-4D97-AF65-F5344CB8AC3E}">
        <p14:creationId xmlns:p14="http://schemas.microsoft.com/office/powerpoint/2010/main" val="15625878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1" nodeType="withEffect">
                                  <p:stCondLst>
                                    <p:cond delay="0"/>
                                  </p:stCondLst>
                                  <p:iterate type="lt">
                                    <p:tmPct val="0"/>
                                  </p:iterate>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par>
                          <p:cTn id="11" fill="hold">
                            <p:stCondLst>
                              <p:cond delay="500"/>
                            </p:stCondLst>
                            <p:childTnLst>
                              <p:par>
                                <p:cTn id="12" presetID="34" presetClass="emph" presetSubtype="0" fill="hold" grpId="0" nodeType="afterEffect">
                                  <p:stCondLst>
                                    <p:cond delay="0"/>
                                  </p:stCondLst>
                                  <p:iterate type="lt">
                                    <p:tmPct val="10000"/>
                                  </p:iterate>
                                  <p:childTnLst>
                                    <p:animMotion origin="layout" path="M 2.91667E-6 2.96296E-6 L 2.91667E-6 -0.07223 " pathEditMode="relative" rAng="0" ptsTypes="AA">
                                      <p:cBhvr>
                                        <p:cTn id="13" dur="250" accel="50000" decel="50000" autoRev="1" fill="hold">
                                          <p:stCondLst>
                                            <p:cond delay="0"/>
                                          </p:stCondLst>
                                        </p:cTn>
                                        <p:tgtEl>
                                          <p:spTgt spid="20"/>
                                        </p:tgtEl>
                                        <p:attrNameLst>
                                          <p:attrName>ppt_x</p:attrName>
                                          <p:attrName>ppt_y</p:attrName>
                                        </p:attrNameLst>
                                      </p:cBhvr>
                                      <p:rCtr x="0" y="-3611"/>
                                    </p:animMotion>
                                    <p:animRot by="1500000">
                                      <p:cBhvr>
                                        <p:cTn id="14" dur="125" fill="hold">
                                          <p:stCondLst>
                                            <p:cond delay="0"/>
                                          </p:stCondLst>
                                        </p:cTn>
                                        <p:tgtEl>
                                          <p:spTgt spid="20"/>
                                        </p:tgtEl>
                                        <p:attrNameLst>
                                          <p:attrName>r</p:attrName>
                                        </p:attrNameLst>
                                      </p:cBhvr>
                                    </p:animRot>
                                    <p:animRot by="-1500000">
                                      <p:cBhvr>
                                        <p:cTn id="15" dur="125" fill="hold">
                                          <p:stCondLst>
                                            <p:cond delay="125"/>
                                          </p:stCondLst>
                                        </p:cTn>
                                        <p:tgtEl>
                                          <p:spTgt spid="20"/>
                                        </p:tgtEl>
                                        <p:attrNameLst>
                                          <p:attrName>r</p:attrName>
                                        </p:attrNameLst>
                                      </p:cBhvr>
                                    </p:animRot>
                                    <p:animRot by="-1500000">
                                      <p:cBhvr>
                                        <p:cTn id="16" dur="125" fill="hold">
                                          <p:stCondLst>
                                            <p:cond delay="250"/>
                                          </p:stCondLst>
                                        </p:cTn>
                                        <p:tgtEl>
                                          <p:spTgt spid="20"/>
                                        </p:tgtEl>
                                        <p:attrNameLst>
                                          <p:attrName>r</p:attrName>
                                        </p:attrNameLst>
                                      </p:cBhvr>
                                    </p:animRot>
                                    <p:animRot by="1500000">
                                      <p:cBhvr>
                                        <p:cTn id="17" dur="125" fill="hold">
                                          <p:stCondLst>
                                            <p:cond delay="375"/>
                                          </p:stCondLst>
                                        </p:cTn>
                                        <p:tgtEl>
                                          <p:spTgt spid="20"/>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fltVal val="0"/>
                                          </p:val>
                                        </p:tav>
                                        <p:tav tm="100000">
                                          <p:val>
                                            <p:strVal val="#ppt_h"/>
                                          </p:val>
                                        </p:tav>
                                      </p:tavLst>
                                    </p:anim>
                                    <p:animEffect transition="in" filter="fade">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0" grpId="0"/>
      <p:bldP spid="20"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10EB54-4731-4DD5-8421-518086FEA3E2}"/>
              </a:ext>
            </a:extLst>
          </p:cNvPr>
          <p:cNvSpPr/>
          <p:nvPr/>
        </p:nvSpPr>
        <p:spPr>
          <a:xfrm>
            <a:off x="614526" y="292955"/>
            <a:ext cx="9235530" cy="671851"/>
          </a:xfrm>
          <a:prstGeom prst="rect">
            <a:avLst/>
          </a:prstGeom>
        </p:spPr>
        <p:txBody>
          <a:bodyPr wrap="square">
            <a:spAutoFit/>
          </a:bodyPr>
          <a:lstStyle/>
          <a:p>
            <a:pPr defTabSz="342900">
              <a:lnSpc>
                <a:spcPct val="150000"/>
              </a:lnSpc>
            </a:pPr>
            <a:r>
              <a:rPr lang="en-US" sz="2800" b="1" dirty="0">
                <a:solidFill>
                  <a:srgbClr val="F03C69"/>
                </a:solidFill>
                <a:latin typeface="UTM  Avo"/>
                <a:cs typeface="Times New Roman" panose="02020603050405020304" pitchFamily="18" charset="0"/>
              </a:rPr>
              <a:t>1. </a:t>
            </a:r>
            <a:r>
              <a:rPr lang="vi-VN" sz="2800" b="1" dirty="0">
                <a:solidFill>
                  <a:srgbClr val="F03C69"/>
                </a:solidFill>
                <a:latin typeface="UTM  Avo"/>
                <a:cs typeface="Times New Roman" panose="02020603050405020304" pitchFamily="18" charset="0"/>
              </a:rPr>
              <a:t>Soạn thảo văn bản</a:t>
            </a:r>
          </a:p>
        </p:txBody>
      </p:sp>
      <p:grpSp>
        <p:nvGrpSpPr>
          <p:cNvPr id="3" name="Group 2">
            <a:extLst>
              <a:ext uri="{FF2B5EF4-FFF2-40B4-BE49-F238E27FC236}">
                <a16:creationId xmlns:a16="http://schemas.microsoft.com/office/drawing/2014/main" id="{E4887A39-7735-4207-A78B-68076D1A4286}"/>
              </a:ext>
            </a:extLst>
          </p:cNvPr>
          <p:cNvGrpSpPr/>
          <p:nvPr/>
        </p:nvGrpSpPr>
        <p:grpSpPr>
          <a:xfrm>
            <a:off x="614526" y="968721"/>
            <a:ext cx="10962947" cy="2460279"/>
            <a:chOff x="522612" y="900102"/>
            <a:chExt cx="10962947" cy="2646749"/>
          </a:xfrm>
        </p:grpSpPr>
        <p:sp>
          <p:nvSpPr>
            <p:cNvPr id="13" name="Rectangle 12">
              <a:extLst>
                <a:ext uri="{FF2B5EF4-FFF2-40B4-BE49-F238E27FC236}">
                  <a16:creationId xmlns:a16="http://schemas.microsoft.com/office/drawing/2014/main" id="{FAB2ABA5-E39F-453B-A1F6-A8A302CF76CF}"/>
                </a:ext>
              </a:extLst>
            </p:cNvPr>
            <p:cNvSpPr/>
            <p:nvPr/>
          </p:nvSpPr>
          <p:spPr>
            <a:xfrm>
              <a:off x="3286058" y="983362"/>
              <a:ext cx="7173355" cy="671851"/>
            </a:xfrm>
            <a:prstGeom prst="rect">
              <a:avLst/>
            </a:prstGeom>
          </p:spPr>
          <p:txBody>
            <a:bodyPr wrap="square">
              <a:spAutoFit/>
            </a:bodyPr>
            <a:lstStyle/>
            <a:p>
              <a:pPr defTabSz="342900">
                <a:lnSpc>
                  <a:spcPct val="150000"/>
                </a:lnSpc>
              </a:pPr>
              <a:r>
                <a:rPr lang="vi-VN" sz="2800" b="1" dirty="0">
                  <a:solidFill>
                    <a:srgbClr val="7FC354"/>
                  </a:solidFill>
                  <a:latin typeface="SVN-Androgyne" panose="02040603050506020204" pitchFamily="18" charset="0"/>
                  <a:cs typeface="Times New Roman" panose="02020603050405020304" pitchFamily="18" charset="0"/>
                </a:rPr>
                <a:t>Sử dụng phần mềm soạn thảo văn bản</a:t>
              </a:r>
            </a:p>
          </p:txBody>
        </p:sp>
        <p:sp>
          <p:nvSpPr>
            <p:cNvPr id="2" name="Rectangle: Rounded Corners 1">
              <a:extLst>
                <a:ext uri="{FF2B5EF4-FFF2-40B4-BE49-F238E27FC236}">
                  <a16:creationId xmlns:a16="http://schemas.microsoft.com/office/drawing/2014/main" id="{16B29C23-1986-4FCE-AE04-4E2E5FEDFBCC}"/>
                </a:ext>
              </a:extLst>
            </p:cNvPr>
            <p:cNvSpPr/>
            <p:nvPr/>
          </p:nvSpPr>
          <p:spPr>
            <a:xfrm>
              <a:off x="522612" y="1036931"/>
              <a:ext cx="10962947" cy="2509920"/>
            </a:xfrm>
            <a:prstGeom prst="roundRect">
              <a:avLst>
                <a:gd name="adj" fmla="val 5722"/>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0DA43EF-4FDA-4CA6-88C0-2BCCF27C1E7C}"/>
                </a:ext>
              </a:extLst>
            </p:cNvPr>
            <p:cNvSpPr/>
            <p:nvPr/>
          </p:nvSpPr>
          <p:spPr>
            <a:xfrm>
              <a:off x="912204" y="2054471"/>
              <a:ext cx="10161037" cy="1489967"/>
            </a:xfrm>
            <a:prstGeom prst="rect">
              <a:avLst/>
            </a:prstGeom>
          </p:spPr>
          <p:txBody>
            <a:bodyPr wrap="square">
              <a:spAutoFit/>
            </a:bodyPr>
            <a:lstStyle/>
            <a:p>
              <a:pPr defTabSz="342900">
                <a:lnSpc>
                  <a:spcPct val="150000"/>
                </a:lnSpc>
              </a:pPr>
              <a:r>
                <a:rPr lang="en-US" sz="2800" b="1" dirty="0" err="1">
                  <a:latin typeface="UTM Avo" panose="02040603050506020204" pitchFamily="18" charset="0"/>
                  <a:cs typeface="Times New Roman" panose="02020603050405020304" pitchFamily="18" charset="0"/>
                </a:rPr>
                <a:t>Em</a:t>
              </a:r>
              <a:r>
                <a:rPr lang="en-US" sz="2800" b="1" dirty="0">
                  <a:latin typeface="UTM Avo" panose="02040603050506020204" pitchFamily="18" charset="0"/>
                  <a:cs typeface="Times New Roman" panose="02020603050405020304" pitchFamily="18" charset="0"/>
                </a:rPr>
                <a:t> </a:t>
              </a:r>
              <a:r>
                <a:rPr lang="en-US" sz="2800" b="1" dirty="0" err="1">
                  <a:latin typeface="UTM Avo" panose="02040603050506020204" pitchFamily="18" charset="0"/>
                  <a:cs typeface="Times New Roman" panose="02020603050405020304" pitchFamily="18" charset="0"/>
                </a:rPr>
                <a:t>đã</a:t>
              </a:r>
              <a:r>
                <a:rPr lang="en-US" sz="2800" b="1" dirty="0">
                  <a:latin typeface="UTM Avo" panose="02040603050506020204" pitchFamily="18" charset="0"/>
                  <a:cs typeface="Times New Roman" panose="02020603050405020304" pitchFamily="18" charset="0"/>
                </a:rPr>
                <a:t> </a:t>
              </a:r>
              <a:r>
                <a:rPr lang="en-US" sz="2800" b="1" dirty="0" err="1">
                  <a:latin typeface="UTM Avo" panose="02040603050506020204" pitchFamily="18" charset="0"/>
                  <a:cs typeface="Times New Roman" panose="02020603050405020304" pitchFamily="18" charset="0"/>
                </a:rPr>
                <a:t>soạn</a:t>
              </a:r>
              <a:r>
                <a:rPr lang="en-US" sz="2800" b="1" dirty="0">
                  <a:latin typeface="UTM Avo" panose="02040603050506020204" pitchFamily="18" charset="0"/>
                  <a:cs typeface="Times New Roman" panose="02020603050405020304" pitchFamily="18" charset="0"/>
                </a:rPr>
                <a:t> </a:t>
              </a:r>
              <a:r>
                <a:rPr lang="en-US" sz="2800" b="1" dirty="0" err="1">
                  <a:latin typeface="UTM Avo" panose="02040603050506020204" pitchFamily="18" charset="0"/>
                  <a:cs typeface="Times New Roman" panose="02020603050405020304" pitchFamily="18" charset="0"/>
                </a:rPr>
                <a:t>thảo</a:t>
              </a:r>
              <a:r>
                <a:rPr lang="en-US" sz="2800" b="1" dirty="0">
                  <a:latin typeface="UTM Avo" panose="02040603050506020204" pitchFamily="18" charset="0"/>
                  <a:cs typeface="Times New Roman" panose="02020603050405020304" pitchFamily="18" charset="0"/>
                </a:rPr>
                <a:t> </a:t>
              </a:r>
              <a:r>
                <a:rPr lang="en-US" sz="2800" b="1" dirty="0" err="1">
                  <a:latin typeface="UTM Avo" panose="02040603050506020204" pitchFamily="18" charset="0"/>
                  <a:cs typeface="Times New Roman" panose="02020603050405020304" pitchFamily="18" charset="0"/>
                </a:rPr>
                <a:t>văn</a:t>
              </a:r>
              <a:r>
                <a:rPr lang="en-US" sz="2800" b="1" dirty="0">
                  <a:latin typeface="UTM Avo" panose="02040603050506020204" pitchFamily="18" charset="0"/>
                  <a:cs typeface="Times New Roman" panose="02020603050405020304" pitchFamily="18" charset="0"/>
                </a:rPr>
                <a:t> </a:t>
              </a:r>
              <a:r>
                <a:rPr lang="en-US" sz="2800" b="1" dirty="0" err="1">
                  <a:latin typeface="UTM Avo" panose="02040603050506020204" pitchFamily="18" charset="0"/>
                  <a:cs typeface="Times New Roman" panose="02020603050405020304" pitchFamily="18" charset="0"/>
                </a:rPr>
                <a:t>bản</a:t>
              </a:r>
              <a:r>
                <a:rPr lang="en-US" sz="2800" b="1" dirty="0">
                  <a:latin typeface="UTM Avo" panose="02040603050506020204" pitchFamily="18" charset="0"/>
                  <a:cs typeface="Times New Roman" panose="02020603050405020304" pitchFamily="18" charset="0"/>
                </a:rPr>
                <a:t> </a:t>
              </a:r>
              <a:r>
                <a:rPr lang="en-US" sz="2800" b="1" dirty="0" err="1">
                  <a:latin typeface="UTM Avo" panose="02040603050506020204" pitchFamily="18" charset="0"/>
                  <a:cs typeface="Times New Roman" panose="02020603050405020304" pitchFamily="18" charset="0"/>
                </a:rPr>
                <a:t>trên</a:t>
              </a:r>
              <a:r>
                <a:rPr lang="en-US" sz="2800" b="1" dirty="0">
                  <a:latin typeface="UTM Avo" panose="02040603050506020204" pitchFamily="18" charset="0"/>
                  <a:cs typeface="Times New Roman" panose="02020603050405020304" pitchFamily="18" charset="0"/>
                </a:rPr>
                <a:t> </a:t>
              </a:r>
              <a:r>
                <a:rPr lang="en-US" sz="2800" b="1" dirty="0" err="1">
                  <a:latin typeface="UTM Avo" panose="02040603050506020204" pitchFamily="18" charset="0"/>
                  <a:cs typeface="Times New Roman" panose="02020603050405020304" pitchFamily="18" charset="0"/>
                </a:rPr>
                <a:t>máy</a:t>
              </a:r>
              <a:r>
                <a:rPr lang="en-US" sz="2800" b="1" dirty="0">
                  <a:latin typeface="UTM Avo" panose="02040603050506020204" pitchFamily="18" charset="0"/>
                  <a:cs typeface="Times New Roman" panose="02020603050405020304" pitchFamily="18" charset="0"/>
                </a:rPr>
                <a:t> </a:t>
              </a:r>
              <a:r>
                <a:rPr lang="en-US" sz="2800" b="1" dirty="0" err="1">
                  <a:latin typeface="UTM Avo" panose="02040603050506020204" pitchFamily="18" charset="0"/>
                  <a:cs typeface="Times New Roman" panose="02020603050405020304" pitchFamily="18" charset="0"/>
                </a:rPr>
                <a:t>tính</a:t>
              </a:r>
              <a:r>
                <a:rPr lang="en-US" sz="2800" b="1" dirty="0">
                  <a:latin typeface="UTM Avo" panose="02040603050506020204" pitchFamily="18" charset="0"/>
                  <a:cs typeface="Times New Roman" panose="02020603050405020304" pitchFamily="18" charset="0"/>
                </a:rPr>
                <a:t> </a:t>
              </a:r>
              <a:r>
                <a:rPr lang="en-US" sz="2800" b="1" dirty="0" err="1">
                  <a:latin typeface="UTM Avo" panose="02040603050506020204" pitchFamily="18" charset="0"/>
                  <a:cs typeface="Times New Roman" panose="02020603050405020304" pitchFamily="18" charset="0"/>
                </a:rPr>
                <a:t>khi</a:t>
              </a:r>
              <a:r>
                <a:rPr lang="en-US" sz="2800" b="1" dirty="0">
                  <a:latin typeface="UTM Avo" panose="02040603050506020204" pitchFamily="18" charset="0"/>
                  <a:cs typeface="Times New Roman" panose="02020603050405020304" pitchFamily="18" charset="0"/>
                </a:rPr>
                <a:t> </a:t>
              </a:r>
              <a:r>
                <a:rPr lang="en-US" sz="2800" b="1" dirty="0" err="1">
                  <a:latin typeface="UTM Avo" panose="02040603050506020204" pitchFamily="18" charset="0"/>
                  <a:cs typeface="Times New Roman" panose="02020603050405020304" pitchFamily="18" charset="0"/>
                </a:rPr>
                <a:t>thực</a:t>
              </a:r>
              <a:r>
                <a:rPr lang="en-US" sz="2800" b="1" dirty="0">
                  <a:latin typeface="UTM Avo" panose="02040603050506020204" pitchFamily="18" charset="0"/>
                  <a:cs typeface="Times New Roman" panose="02020603050405020304" pitchFamily="18" charset="0"/>
                </a:rPr>
                <a:t> </a:t>
              </a:r>
              <a:r>
                <a:rPr lang="en-US" sz="2800" b="1" dirty="0" err="1">
                  <a:latin typeface="UTM Avo" panose="02040603050506020204" pitchFamily="18" charset="0"/>
                  <a:cs typeface="Times New Roman" panose="02020603050405020304" pitchFamily="18" charset="0"/>
                </a:rPr>
                <a:t>hiện</a:t>
              </a:r>
              <a:r>
                <a:rPr lang="en-US" sz="2800" b="1" dirty="0">
                  <a:latin typeface="UTM Avo" panose="02040603050506020204" pitchFamily="18" charset="0"/>
                  <a:cs typeface="Times New Roman" panose="02020603050405020304" pitchFamily="18" charset="0"/>
                </a:rPr>
                <a:t> </a:t>
              </a:r>
              <a:r>
                <a:rPr lang="en-US" sz="2800" b="1" dirty="0" err="1">
                  <a:latin typeface="UTM Avo" panose="02040603050506020204" pitchFamily="18" charset="0"/>
                  <a:cs typeface="Times New Roman" panose="02020603050405020304" pitchFamily="18" charset="0"/>
                </a:rPr>
                <a:t>công</a:t>
              </a:r>
              <a:r>
                <a:rPr lang="en-US" sz="2800" b="1" dirty="0">
                  <a:latin typeface="UTM Avo" panose="02040603050506020204" pitchFamily="18" charset="0"/>
                  <a:cs typeface="Times New Roman" panose="02020603050405020304" pitchFamily="18" charset="0"/>
                </a:rPr>
                <a:t> </a:t>
              </a:r>
              <a:r>
                <a:rPr lang="en-US" sz="2800" b="1" dirty="0" err="1">
                  <a:latin typeface="UTM Avo" panose="02040603050506020204" pitchFamily="18" charset="0"/>
                  <a:cs typeface="Times New Roman" panose="02020603050405020304" pitchFamily="18" charset="0"/>
                </a:rPr>
                <a:t>việc</a:t>
              </a:r>
              <a:r>
                <a:rPr lang="en-US" sz="2800" b="1" dirty="0">
                  <a:latin typeface="UTM Avo" panose="02040603050506020204" pitchFamily="18" charset="0"/>
                  <a:cs typeface="Times New Roman" panose="02020603050405020304" pitchFamily="18" charset="0"/>
                </a:rPr>
                <a:t> </a:t>
              </a:r>
              <a:r>
                <a:rPr lang="en-US" sz="2800" b="1" dirty="0" err="1">
                  <a:latin typeface="UTM Avo" panose="02040603050506020204" pitchFamily="18" charset="0"/>
                  <a:cs typeface="Times New Roman" panose="02020603050405020304" pitchFamily="18" charset="0"/>
                </a:rPr>
                <a:t>gì</a:t>
              </a:r>
              <a:r>
                <a:rPr lang="en-US" sz="2800" b="1" dirty="0">
                  <a:latin typeface="UTM Avo" panose="02040603050506020204" pitchFamily="18" charset="0"/>
                  <a:cs typeface="Times New Roman" panose="02020603050405020304" pitchFamily="18" charset="0"/>
                </a:rPr>
                <a:t>? </a:t>
              </a:r>
              <a:r>
                <a:rPr lang="en-US" sz="2800" b="1" dirty="0" err="1">
                  <a:latin typeface="UTM Avo" panose="02040603050506020204" pitchFamily="18" charset="0"/>
                  <a:cs typeface="Times New Roman" panose="02020603050405020304" pitchFamily="18" charset="0"/>
                </a:rPr>
                <a:t>Em</a:t>
              </a:r>
              <a:r>
                <a:rPr lang="en-US" sz="2800" b="1" dirty="0">
                  <a:latin typeface="UTM Avo" panose="02040603050506020204" pitchFamily="18" charset="0"/>
                  <a:cs typeface="Times New Roman" panose="02020603050405020304" pitchFamily="18" charset="0"/>
                </a:rPr>
                <a:t> </a:t>
              </a:r>
              <a:r>
                <a:rPr lang="en-US" sz="2800" b="1" dirty="0" err="1">
                  <a:latin typeface="UTM Avo" panose="02040603050506020204" pitchFamily="18" charset="0"/>
                  <a:cs typeface="Times New Roman" panose="02020603050405020304" pitchFamily="18" charset="0"/>
                </a:rPr>
                <a:t>đã</a:t>
              </a:r>
              <a:r>
                <a:rPr lang="en-US" sz="2800" b="1" dirty="0">
                  <a:latin typeface="UTM Avo" panose="02040603050506020204" pitchFamily="18" charset="0"/>
                  <a:cs typeface="Times New Roman" panose="02020603050405020304" pitchFamily="18" charset="0"/>
                </a:rPr>
                <a:t> </a:t>
              </a:r>
              <a:r>
                <a:rPr lang="en-US" sz="2800" b="1" dirty="0" err="1">
                  <a:latin typeface="UTM Avo" panose="02040603050506020204" pitchFamily="18" charset="0"/>
                  <a:cs typeface="Times New Roman" panose="02020603050405020304" pitchFamily="18" charset="0"/>
                </a:rPr>
                <a:t>dùng</a:t>
              </a:r>
              <a:r>
                <a:rPr lang="en-US" sz="2800" b="1" dirty="0">
                  <a:latin typeface="UTM Avo" panose="02040603050506020204" pitchFamily="18" charset="0"/>
                  <a:cs typeface="Times New Roman" panose="02020603050405020304" pitchFamily="18" charset="0"/>
                </a:rPr>
                <a:t> </a:t>
              </a:r>
              <a:r>
                <a:rPr lang="en-US" sz="2800" b="1" dirty="0" err="1">
                  <a:latin typeface="UTM Avo" panose="02040603050506020204" pitchFamily="18" charset="0"/>
                  <a:cs typeface="Times New Roman" panose="02020603050405020304" pitchFamily="18" charset="0"/>
                </a:rPr>
                <a:t>phần</a:t>
              </a:r>
              <a:r>
                <a:rPr lang="en-US" sz="2800" b="1" dirty="0">
                  <a:latin typeface="UTM Avo" panose="02040603050506020204" pitchFamily="18" charset="0"/>
                  <a:cs typeface="Times New Roman" panose="02020603050405020304" pitchFamily="18" charset="0"/>
                </a:rPr>
                <a:t> </a:t>
              </a:r>
              <a:r>
                <a:rPr lang="en-US" sz="2800" b="1" dirty="0" err="1">
                  <a:latin typeface="UTM Avo" panose="02040603050506020204" pitchFamily="18" charset="0"/>
                  <a:cs typeface="Times New Roman" panose="02020603050405020304" pitchFamily="18" charset="0"/>
                </a:rPr>
                <a:t>mềm</a:t>
              </a:r>
              <a:r>
                <a:rPr lang="en-US" sz="2800" b="1" dirty="0">
                  <a:latin typeface="UTM Avo" panose="02040603050506020204" pitchFamily="18" charset="0"/>
                  <a:cs typeface="Times New Roman" panose="02020603050405020304" pitchFamily="18" charset="0"/>
                </a:rPr>
                <a:t> </a:t>
              </a:r>
              <a:r>
                <a:rPr lang="en-US" sz="2800" b="1" dirty="0" err="1">
                  <a:latin typeface="UTM Avo" panose="02040603050506020204" pitchFamily="18" charset="0"/>
                  <a:cs typeface="Times New Roman" panose="02020603050405020304" pitchFamily="18" charset="0"/>
                </a:rPr>
                <a:t>nào</a:t>
              </a:r>
              <a:r>
                <a:rPr lang="en-US" sz="2800" b="1" dirty="0">
                  <a:latin typeface="UTM Avo" panose="02040603050506020204" pitchFamily="18" charset="0"/>
                  <a:cs typeface="Times New Roman" panose="02020603050405020304" pitchFamily="18" charset="0"/>
                </a:rPr>
                <a:t> </a:t>
              </a:r>
              <a:r>
                <a:rPr lang="en-US" sz="2800" b="1" dirty="0" err="1">
                  <a:latin typeface="UTM Avo" panose="02040603050506020204" pitchFamily="18" charset="0"/>
                  <a:cs typeface="Times New Roman" panose="02020603050405020304" pitchFamily="18" charset="0"/>
                </a:rPr>
                <a:t>để</a:t>
              </a:r>
              <a:r>
                <a:rPr lang="en-US" sz="2800" b="1" dirty="0">
                  <a:latin typeface="UTM Avo" panose="02040603050506020204" pitchFamily="18" charset="0"/>
                  <a:cs typeface="Times New Roman" panose="02020603050405020304" pitchFamily="18" charset="0"/>
                </a:rPr>
                <a:t> </a:t>
              </a:r>
              <a:r>
                <a:rPr lang="en-US" sz="2800" b="1" dirty="0" err="1">
                  <a:latin typeface="UTM Avo" panose="02040603050506020204" pitchFamily="18" charset="0"/>
                  <a:cs typeface="Times New Roman" panose="02020603050405020304" pitchFamily="18" charset="0"/>
                </a:rPr>
                <a:t>tạo</a:t>
              </a:r>
              <a:r>
                <a:rPr lang="en-US" sz="2800" b="1" dirty="0">
                  <a:latin typeface="UTM Avo" panose="02040603050506020204" pitchFamily="18" charset="0"/>
                  <a:cs typeface="Times New Roman" panose="02020603050405020304" pitchFamily="18" charset="0"/>
                </a:rPr>
                <a:t> </a:t>
              </a:r>
              <a:r>
                <a:rPr lang="en-US" sz="2800" b="1" dirty="0" err="1">
                  <a:latin typeface="UTM Avo" panose="02040603050506020204" pitchFamily="18" charset="0"/>
                  <a:cs typeface="Times New Roman" panose="02020603050405020304" pitchFamily="18" charset="0"/>
                </a:rPr>
                <a:t>ra</a:t>
              </a:r>
              <a:r>
                <a:rPr lang="en-US" sz="2800" b="1" dirty="0">
                  <a:latin typeface="UTM Avo" panose="02040603050506020204" pitchFamily="18" charset="0"/>
                  <a:cs typeface="Times New Roman" panose="02020603050405020304" pitchFamily="18" charset="0"/>
                </a:rPr>
                <a:t> </a:t>
              </a:r>
              <a:r>
                <a:rPr lang="en-US" sz="2800" b="1" dirty="0" err="1">
                  <a:latin typeface="UTM Avo" panose="02040603050506020204" pitchFamily="18" charset="0"/>
                  <a:cs typeface="Times New Roman" panose="02020603050405020304" pitchFamily="18" charset="0"/>
                </a:rPr>
                <a:t>văn</a:t>
              </a:r>
              <a:r>
                <a:rPr lang="en-US" sz="2800" b="1" dirty="0">
                  <a:latin typeface="UTM Avo" panose="02040603050506020204" pitchFamily="18" charset="0"/>
                  <a:cs typeface="Times New Roman" panose="02020603050405020304" pitchFamily="18" charset="0"/>
                </a:rPr>
                <a:t> </a:t>
              </a:r>
              <a:r>
                <a:rPr lang="en-US" sz="2800" b="1" dirty="0" err="1">
                  <a:latin typeface="UTM Avo" panose="02040603050506020204" pitchFamily="18" charset="0"/>
                  <a:cs typeface="Times New Roman" panose="02020603050405020304" pitchFamily="18" charset="0"/>
                </a:rPr>
                <a:t>bản</a:t>
              </a:r>
              <a:r>
                <a:rPr lang="en-US" sz="2800" b="1" dirty="0">
                  <a:latin typeface="UTM Avo" panose="02040603050506020204" pitchFamily="18" charset="0"/>
                  <a:cs typeface="Times New Roman" panose="02020603050405020304" pitchFamily="18" charset="0"/>
                </a:rPr>
                <a:t>?</a:t>
              </a:r>
              <a:endParaRPr lang="vi-VN" sz="2800" dirty="0">
                <a:latin typeface="UTM Avo" panose="02040603050506020204" pitchFamily="18" charset="0"/>
                <a:cs typeface="Times New Roman" panose="02020603050405020304" pitchFamily="18" charset="0"/>
              </a:endParaRPr>
            </a:p>
          </p:txBody>
        </p:sp>
        <p:grpSp>
          <p:nvGrpSpPr>
            <p:cNvPr id="15" name="Group 14">
              <a:extLst>
                <a:ext uri="{FF2B5EF4-FFF2-40B4-BE49-F238E27FC236}">
                  <a16:creationId xmlns:a16="http://schemas.microsoft.com/office/drawing/2014/main" id="{9F981BEB-8658-4DB9-970A-DFF9F966A571}"/>
                </a:ext>
              </a:extLst>
            </p:cNvPr>
            <p:cNvGrpSpPr/>
            <p:nvPr/>
          </p:nvGrpSpPr>
          <p:grpSpPr>
            <a:xfrm>
              <a:off x="522612" y="900102"/>
              <a:ext cx="2898644" cy="880803"/>
              <a:chOff x="522612" y="900102"/>
              <a:chExt cx="2898644" cy="880803"/>
            </a:xfrm>
          </p:grpSpPr>
          <p:grpSp>
            <p:nvGrpSpPr>
              <p:cNvPr id="16" name="Group 15">
                <a:extLst>
                  <a:ext uri="{FF2B5EF4-FFF2-40B4-BE49-F238E27FC236}">
                    <a16:creationId xmlns:a16="http://schemas.microsoft.com/office/drawing/2014/main" id="{C0485714-67DE-444C-AB85-04CC1EF99EEE}"/>
                  </a:ext>
                </a:extLst>
              </p:cNvPr>
              <p:cNvGrpSpPr/>
              <p:nvPr/>
            </p:nvGrpSpPr>
            <p:grpSpPr>
              <a:xfrm>
                <a:off x="522612" y="1095583"/>
                <a:ext cx="2372989" cy="661656"/>
                <a:chOff x="5906375" y="1404722"/>
                <a:chExt cx="2372989" cy="661656"/>
              </a:xfrm>
            </p:grpSpPr>
            <p:sp>
              <p:nvSpPr>
                <p:cNvPr id="21" name="Rectangle: Top Corners Rounded 20">
                  <a:extLst>
                    <a:ext uri="{FF2B5EF4-FFF2-40B4-BE49-F238E27FC236}">
                      <a16:creationId xmlns:a16="http://schemas.microsoft.com/office/drawing/2014/main" id="{195ABAE6-A846-409B-85E5-4CD6FF370697}"/>
                    </a:ext>
                  </a:extLst>
                </p:cNvPr>
                <p:cNvSpPr/>
                <p:nvPr/>
              </p:nvSpPr>
              <p:spPr>
                <a:xfrm>
                  <a:off x="5981023" y="1404722"/>
                  <a:ext cx="2298341" cy="661656"/>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22" name="Rectangle 21">
                  <a:extLst>
                    <a:ext uri="{FF2B5EF4-FFF2-40B4-BE49-F238E27FC236}">
                      <a16:creationId xmlns:a16="http://schemas.microsoft.com/office/drawing/2014/main" id="{22D5722D-C4D9-4D78-80B8-7026BEF70276}"/>
                    </a:ext>
                  </a:extLst>
                </p:cNvPr>
                <p:cNvSpPr/>
                <p:nvPr/>
              </p:nvSpPr>
              <p:spPr>
                <a:xfrm>
                  <a:off x="5906375" y="1465062"/>
                  <a:ext cx="2135017" cy="533223"/>
                </a:xfrm>
                <a:prstGeom prst="rect">
                  <a:avLst/>
                </a:prstGeom>
              </p:spPr>
              <p:txBody>
                <a:bodyPr wrap="square">
                  <a:spAutoFit/>
                </a:bodyPr>
                <a:lstStyle/>
                <a:p>
                  <a:pPr algn="ctr" defTabSz="342900">
                    <a:lnSpc>
                      <a:spcPct val="150000"/>
                    </a:lnSpc>
                  </a:pPr>
                  <a:r>
                    <a:rPr lang="en-US" sz="2200" b="1">
                      <a:solidFill>
                        <a:schemeClr val="bg1"/>
                      </a:solidFill>
                      <a:latin typeface="UTM Bienvenue" panose="02040603050506020204" pitchFamily="18" charset="0"/>
                      <a:cs typeface="Times New Roman" panose="02020603050405020304" pitchFamily="18" charset="0"/>
                    </a:rPr>
                    <a:t>HOẠT ĐỘNG </a:t>
                  </a:r>
                  <a:endParaRPr lang="vi-VN" sz="2200" b="1">
                    <a:solidFill>
                      <a:schemeClr val="bg1"/>
                    </a:solidFill>
                    <a:latin typeface="UTM Avo" panose="02040603050506020204" pitchFamily="18" charset="0"/>
                    <a:cs typeface="Times New Roman" panose="02020603050405020304" pitchFamily="18" charset="0"/>
                  </a:endParaRPr>
                </a:p>
              </p:txBody>
            </p:sp>
          </p:grpSp>
          <p:grpSp>
            <p:nvGrpSpPr>
              <p:cNvPr id="17" name="Group 16">
                <a:extLst>
                  <a:ext uri="{FF2B5EF4-FFF2-40B4-BE49-F238E27FC236}">
                    <a16:creationId xmlns:a16="http://schemas.microsoft.com/office/drawing/2014/main" id="{5CFE52EF-B45D-41EF-AD98-6772D8E16074}"/>
                  </a:ext>
                </a:extLst>
              </p:cNvPr>
              <p:cNvGrpSpPr/>
              <p:nvPr/>
            </p:nvGrpSpPr>
            <p:grpSpPr>
              <a:xfrm rot="20419193">
                <a:off x="2468303" y="900102"/>
                <a:ext cx="952953" cy="880803"/>
                <a:chOff x="8974078" y="279854"/>
                <a:chExt cx="3397172" cy="3224225"/>
              </a:xfrm>
            </p:grpSpPr>
            <p:pic>
              <p:nvPicPr>
                <p:cNvPr id="19" name="Picture 5">
                  <a:extLst>
                    <a:ext uri="{FF2B5EF4-FFF2-40B4-BE49-F238E27FC236}">
                      <a16:creationId xmlns:a16="http://schemas.microsoft.com/office/drawing/2014/main" id="{1F1A57E2-D857-4D89-A4EF-C44572F6907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8974078" y="279854"/>
                  <a:ext cx="3397172" cy="3224225"/>
                </a:xfrm>
                <a:prstGeom prst="rect">
                  <a:avLst/>
                </a:prstGeom>
              </p:spPr>
            </p:pic>
            <p:pic>
              <p:nvPicPr>
                <p:cNvPr id="20" name="Picture 6">
                  <a:extLst>
                    <a:ext uri="{FF2B5EF4-FFF2-40B4-BE49-F238E27FC236}">
                      <a16:creationId xmlns:a16="http://schemas.microsoft.com/office/drawing/2014/main" id="{987D6516-EAFE-4645-8413-365F09D829A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9204491" y="538337"/>
                  <a:ext cx="2916628" cy="2768146"/>
                </a:xfrm>
                <a:prstGeom prst="rect">
                  <a:avLst/>
                </a:prstGeom>
              </p:spPr>
            </p:pic>
          </p:grpSp>
          <p:sp>
            <p:nvSpPr>
              <p:cNvPr id="18" name="Rectangle 17">
                <a:extLst>
                  <a:ext uri="{FF2B5EF4-FFF2-40B4-BE49-F238E27FC236}">
                    <a16:creationId xmlns:a16="http://schemas.microsoft.com/office/drawing/2014/main" id="{4F4984E6-5DDB-4389-BA4B-99FF68DE7565}"/>
                  </a:ext>
                </a:extLst>
              </p:cNvPr>
              <p:cNvSpPr/>
              <p:nvPr/>
            </p:nvSpPr>
            <p:spPr>
              <a:xfrm>
                <a:off x="2773497" y="941514"/>
                <a:ext cx="301995" cy="722772"/>
              </a:xfrm>
              <a:prstGeom prst="rect">
                <a:avLst/>
              </a:prstGeom>
            </p:spPr>
            <p:txBody>
              <a:bodyPr wrap="square">
                <a:spAutoFit/>
              </a:bodyPr>
              <a:lstStyle/>
              <a:p>
                <a:pPr algn="ctr" defTabSz="342900">
                  <a:lnSpc>
                    <a:spcPct val="150000"/>
                  </a:lnSpc>
                </a:pPr>
                <a:r>
                  <a:rPr lang="en-US" sz="2800" b="1" dirty="0">
                    <a:solidFill>
                      <a:schemeClr val="bg1"/>
                    </a:solidFill>
                    <a:latin typeface="UTM HelvetIns" panose="02040603050506020204" pitchFamily="18" charset="0"/>
                    <a:cs typeface="Times New Roman" panose="02020603050405020304" pitchFamily="18" charset="0"/>
                  </a:rPr>
                  <a:t>1</a:t>
                </a:r>
                <a:endParaRPr lang="vi-VN" sz="2800" b="1" dirty="0">
                  <a:solidFill>
                    <a:schemeClr val="bg1"/>
                  </a:solidFill>
                  <a:latin typeface="UTM Avo" panose="02040603050506020204" pitchFamily="18" charset="0"/>
                  <a:cs typeface="Times New Roman" panose="02020603050405020304" pitchFamily="18" charset="0"/>
                </a:endParaRPr>
              </a:p>
            </p:txBody>
          </p:sp>
        </p:grpSp>
      </p:grpSp>
      <p:sp>
        <p:nvSpPr>
          <p:cNvPr id="24" name="Rectangle 23">
            <a:extLst>
              <a:ext uri="{FF2B5EF4-FFF2-40B4-BE49-F238E27FC236}">
                <a16:creationId xmlns:a16="http://schemas.microsoft.com/office/drawing/2014/main" id="{3C1232B9-DBE5-45C8-87F9-613EA6523724}"/>
              </a:ext>
            </a:extLst>
          </p:cNvPr>
          <p:cNvSpPr/>
          <p:nvPr/>
        </p:nvSpPr>
        <p:spPr>
          <a:xfrm>
            <a:off x="614527" y="3802511"/>
            <a:ext cx="4437764" cy="3046988"/>
          </a:xfrm>
          <a:prstGeom prst="rect">
            <a:avLst/>
          </a:prstGeom>
        </p:spPr>
        <p:txBody>
          <a:bodyPr wrap="square">
            <a:spAutoFit/>
          </a:bodyPr>
          <a:lstStyle/>
          <a:p>
            <a:pPr algn="just" defTabSz="342900"/>
            <a:r>
              <a:rPr lang="en-US" sz="2400" dirty="0">
                <a:latin typeface="UTM Avo" panose="02040603050506020204" pitchFamily="18" charset="0"/>
                <a:cs typeface="Times New Roman" panose="02020603050405020304" pitchFamily="18" charset="0"/>
              </a:rPr>
              <a:t>		</a:t>
            </a:r>
            <a:r>
              <a:rPr lang="vi-VN" sz="2400" dirty="0">
                <a:latin typeface="UTM Avo" panose="02040603050506020204" pitchFamily="18" charset="0"/>
                <a:cs typeface="Times New Roman" panose="02020603050405020304" pitchFamily="18" charset="0"/>
              </a:rPr>
              <a:t>Có nhiều phần mềm soạn thảo văn bản khác nhau, chúng đều có điểm</a:t>
            </a:r>
            <a:r>
              <a:rPr lang="en-US" sz="2400" dirty="0">
                <a:latin typeface="UTM Avo" panose="02040603050506020204" pitchFamily="18" charset="0"/>
                <a:cs typeface="Times New Roman" panose="02020603050405020304" pitchFamily="18" charset="0"/>
              </a:rPr>
              <a:t> </a:t>
            </a:r>
            <a:r>
              <a:rPr lang="vi-VN" sz="2400" dirty="0">
                <a:latin typeface="UTM Avo" panose="02040603050506020204" pitchFamily="18" charset="0"/>
                <a:cs typeface="Times New Roman" panose="02020603050405020304" pitchFamily="18" charset="0"/>
              </a:rPr>
              <a:t>chung là có thể gõ, chỉnh sửa, trình bày và lưu văn bản. Màn hình làm</a:t>
            </a:r>
            <a:r>
              <a:rPr lang="en-US" sz="2400" dirty="0">
                <a:latin typeface="UTM Avo" panose="02040603050506020204" pitchFamily="18" charset="0"/>
                <a:cs typeface="Times New Roman" panose="02020603050405020304" pitchFamily="18" charset="0"/>
              </a:rPr>
              <a:t> </a:t>
            </a:r>
            <a:r>
              <a:rPr lang="vi-VN" sz="2400" dirty="0">
                <a:latin typeface="UTM Avo" panose="02040603050506020204" pitchFamily="18" charset="0"/>
                <a:cs typeface="Times New Roman" panose="02020603050405020304" pitchFamily="18" charset="0"/>
              </a:rPr>
              <a:t>việc của phần mềm soạn thảo văn bản được minh hoạ như sau:</a:t>
            </a:r>
          </a:p>
          <a:p>
            <a:pPr algn="just" defTabSz="342900"/>
            <a:endParaRPr lang="vi-VN" sz="2400" dirty="0">
              <a:latin typeface="UTM Avo" panose="02040603050506020204" pitchFamily="18" charset="0"/>
              <a:cs typeface="Times New Roman" panose="02020603050405020304" pitchFamily="18" charset="0"/>
            </a:endParaRPr>
          </a:p>
        </p:txBody>
      </p:sp>
      <p:pic>
        <p:nvPicPr>
          <p:cNvPr id="26" name="Picture 25">
            <a:extLst>
              <a:ext uri="{FF2B5EF4-FFF2-40B4-BE49-F238E27FC236}">
                <a16:creationId xmlns:a16="http://schemas.microsoft.com/office/drawing/2014/main" id="{A795162B-3A4E-4E1C-BF5E-5EC38F5007E6}"/>
              </a:ext>
            </a:extLst>
          </p:cNvPr>
          <p:cNvPicPr>
            <a:picLocks noChangeAspect="1"/>
          </p:cNvPicPr>
          <p:nvPr/>
        </p:nvPicPr>
        <p:blipFill>
          <a:blip r:embed="rId6"/>
          <a:stretch>
            <a:fillRect/>
          </a:stretch>
        </p:blipFill>
        <p:spPr>
          <a:xfrm>
            <a:off x="614526" y="3473491"/>
            <a:ext cx="689218" cy="653278"/>
          </a:xfrm>
          <a:prstGeom prst="rect">
            <a:avLst/>
          </a:prstGeom>
        </p:spPr>
      </p:pic>
      <p:pic>
        <p:nvPicPr>
          <p:cNvPr id="5" name="Picture 4">
            <a:extLst>
              <a:ext uri="{FF2B5EF4-FFF2-40B4-BE49-F238E27FC236}">
                <a16:creationId xmlns:a16="http://schemas.microsoft.com/office/drawing/2014/main" id="{31A633D8-91CD-EF83-2820-9F413B01988E}"/>
              </a:ext>
            </a:extLst>
          </p:cNvPr>
          <p:cNvPicPr>
            <a:picLocks noChangeAspect="1"/>
          </p:cNvPicPr>
          <p:nvPr/>
        </p:nvPicPr>
        <p:blipFill>
          <a:blip r:embed="rId7"/>
          <a:stretch>
            <a:fillRect/>
          </a:stretch>
        </p:blipFill>
        <p:spPr>
          <a:xfrm>
            <a:off x="4780490" y="3517695"/>
            <a:ext cx="6796983" cy="2953563"/>
          </a:xfrm>
          <a:prstGeom prst="rect">
            <a:avLst/>
          </a:prstGeom>
        </p:spPr>
      </p:pic>
    </p:spTree>
    <p:extLst>
      <p:ext uri="{BB962C8B-B14F-4D97-AF65-F5344CB8AC3E}">
        <p14:creationId xmlns:p14="http://schemas.microsoft.com/office/powerpoint/2010/main" val="32902394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randombar(horizontal)">
                                      <p:cBhvr>
                                        <p:cTn id="21" dur="500"/>
                                        <p:tgtEl>
                                          <p:spTgt spid="24"/>
                                        </p:tgtEl>
                                      </p:cBhvr>
                                    </p:animEffect>
                                  </p:childTnLst>
                                </p:cTn>
                              </p:par>
                              <p:par>
                                <p:cTn id="22" presetID="14" presetClass="entr" presetSubtype="10" fill="hold"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randombar(horizontal)">
                                      <p:cBhvr>
                                        <p:cTn id="2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14E9F60-269C-4ADA-96F6-89C88B2CCBDD}"/>
              </a:ext>
            </a:extLst>
          </p:cNvPr>
          <p:cNvGrpSpPr/>
          <p:nvPr/>
        </p:nvGrpSpPr>
        <p:grpSpPr>
          <a:xfrm>
            <a:off x="387249" y="1440101"/>
            <a:ext cx="10825447" cy="2263092"/>
            <a:chOff x="-41026" y="468808"/>
            <a:chExt cx="10825447" cy="2263092"/>
          </a:xfrm>
        </p:grpSpPr>
        <p:grpSp>
          <p:nvGrpSpPr>
            <p:cNvPr id="3" name="Group 2">
              <a:extLst>
                <a:ext uri="{FF2B5EF4-FFF2-40B4-BE49-F238E27FC236}">
                  <a16:creationId xmlns:a16="http://schemas.microsoft.com/office/drawing/2014/main" id="{94CB9A20-E68D-4932-88B1-62526EAC880E}"/>
                </a:ext>
              </a:extLst>
            </p:cNvPr>
            <p:cNvGrpSpPr/>
            <p:nvPr/>
          </p:nvGrpSpPr>
          <p:grpSpPr>
            <a:xfrm>
              <a:off x="-41026" y="468808"/>
              <a:ext cx="10825447" cy="2263092"/>
              <a:chOff x="-41026" y="468808"/>
              <a:chExt cx="10825447" cy="2263092"/>
            </a:xfrm>
          </p:grpSpPr>
          <p:grpSp>
            <p:nvGrpSpPr>
              <p:cNvPr id="5" name="Group 4">
                <a:extLst>
                  <a:ext uri="{FF2B5EF4-FFF2-40B4-BE49-F238E27FC236}">
                    <a16:creationId xmlns:a16="http://schemas.microsoft.com/office/drawing/2014/main" id="{34B6CED0-895A-4EEF-9F68-4E8C61F0EEAF}"/>
                  </a:ext>
                </a:extLst>
              </p:cNvPr>
              <p:cNvGrpSpPr/>
              <p:nvPr/>
            </p:nvGrpSpPr>
            <p:grpSpPr>
              <a:xfrm>
                <a:off x="552794" y="917810"/>
                <a:ext cx="10231627" cy="1814090"/>
                <a:chOff x="1338206" y="943284"/>
                <a:chExt cx="9204816" cy="2676283"/>
              </a:xfrm>
            </p:grpSpPr>
            <p:sp>
              <p:nvSpPr>
                <p:cNvPr id="7" name="Rectangle: Rounded Corners 6">
                  <a:extLst>
                    <a:ext uri="{FF2B5EF4-FFF2-40B4-BE49-F238E27FC236}">
                      <a16:creationId xmlns:a16="http://schemas.microsoft.com/office/drawing/2014/main" id="{A9F75992-19B2-4857-B50E-89EB156A33F2}"/>
                    </a:ext>
                  </a:extLst>
                </p:cNvPr>
                <p:cNvSpPr/>
                <p:nvPr/>
              </p:nvSpPr>
              <p:spPr>
                <a:xfrm>
                  <a:off x="1424710" y="1063553"/>
                  <a:ext cx="9118312" cy="2556014"/>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FB546776-AA7F-4EB1-ADF4-052736A3599C}"/>
                    </a:ext>
                  </a:extLst>
                </p:cNvPr>
                <p:cNvSpPr/>
                <p:nvPr/>
              </p:nvSpPr>
              <p:spPr>
                <a:xfrm>
                  <a:off x="1338206" y="943284"/>
                  <a:ext cx="9118318" cy="2556012"/>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a:extLst>
                  <a:ext uri="{FF2B5EF4-FFF2-40B4-BE49-F238E27FC236}">
                    <a16:creationId xmlns:a16="http://schemas.microsoft.com/office/drawing/2014/main" id="{D6D129C6-D5F2-43AF-9B9F-797B5A3F0DD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1026" y="468808"/>
                <a:ext cx="1092974" cy="967824"/>
              </a:xfrm>
              <a:prstGeom prst="rect">
                <a:avLst/>
              </a:prstGeom>
            </p:spPr>
          </p:pic>
        </p:grpSp>
        <p:sp>
          <p:nvSpPr>
            <p:cNvPr id="4" name="Rectangle 3">
              <a:extLst>
                <a:ext uri="{FF2B5EF4-FFF2-40B4-BE49-F238E27FC236}">
                  <a16:creationId xmlns:a16="http://schemas.microsoft.com/office/drawing/2014/main" id="{BB79ABBE-D635-4740-85D9-3AF519933D48}"/>
                </a:ext>
              </a:extLst>
            </p:cNvPr>
            <p:cNvSpPr/>
            <p:nvPr/>
          </p:nvSpPr>
          <p:spPr>
            <a:xfrm>
              <a:off x="810305" y="1241126"/>
              <a:ext cx="9620457" cy="1034835"/>
            </a:xfrm>
            <a:prstGeom prst="rect">
              <a:avLst/>
            </a:prstGeom>
          </p:spPr>
          <p:txBody>
            <a:bodyPr wrap="square">
              <a:spAutoFit/>
            </a:bodyPr>
            <a:lstStyle/>
            <a:p>
              <a:pPr defTabSz="342900">
                <a:lnSpc>
                  <a:spcPct val="135000"/>
                </a:lnSpc>
                <a:spcBef>
                  <a:spcPts val="600"/>
                </a:spcBef>
              </a:pPr>
              <a:r>
                <a:rPr lang="vi-VN" sz="2400" b="1" dirty="0">
                  <a:solidFill>
                    <a:srgbClr val="F03C69"/>
                  </a:solidFill>
                  <a:latin typeface="UTM Avo" panose="02040603050506020204" pitchFamily="18" charset="0"/>
                  <a:cs typeface="Times New Roman" panose="02020603050405020304" pitchFamily="18" charset="0"/>
                </a:rPr>
                <a:t> Phần mềm soạn thảo văn bản giúp em gõ, chỉnh sửa, trình bày</a:t>
              </a:r>
              <a:r>
                <a:rPr lang="en-US" sz="2400" b="1" dirty="0">
                  <a:solidFill>
                    <a:srgbClr val="F03C69"/>
                  </a:solidFill>
                  <a:latin typeface="UTM Avo" panose="02040603050506020204" pitchFamily="18" charset="0"/>
                  <a:cs typeface="Times New Roman" panose="02020603050405020304" pitchFamily="18" charset="0"/>
                </a:rPr>
                <a:t> </a:t>
              </a:r>
              <a:r>
                <a:rPr lang="vi-VN" sz="2400" b="1" dirty="0">
                  <a:solidFill>
                    <a:srgbClr val="F03C69"/>
                  </a:solidFill>
                  <a:latin typeface="UTM Avo" panose="02040603050506020204" pitchFamily="18" charset="0"/>
                  <a:cs typeface="Times New Roman" panose="02020603050405020304" pitchFamily="18" charset="0"/>
                </a:rPr>
                <a:t>và lưu văn bản. Khi gõ phím, kí tự sẽ xuất hiện tại vị trí con trỏ</a:t>
              </a:r>
              <a:r>
                <a:rPr lang="en-US" sz="2400" b="1" dirty="0">
                  <a:solidFill>
                    <a:srgbClr val="F03C69"/>
                  </a:solidFill>
                  <a:latin typeface="UTM Avo" panose="02040603050506020204" pitchFamily="18" charset="0"/>
                  <a:cs typeface="Times New Roman" panose="02020603050405020304" pitchFamily="18" charset="0"/>
                </a:rPr>
                <a:t> </a:t>
              </a:r>
              <a:r>
                <a:rPr lang="vi-VN" sz="2400" b="1" dirty="0">
                  <a:solidFill>
                    <a:srgbClr val="F03C69"/>
                  </a:solidFill>
                  <a:latin typeface="UTM Avo" panose="02040603050506020204" pitchFamily="18" charset="0"/>
                  <a:cs typeface="Times New Roman" panose="02020603050405020304" pitchFamily="18" charset="0"/>
                </a:rPr>
                <a:t>soạn thảo.</a:t>
              </a:r>
            </a:p>
          </p:txBody>
        </p:sp>
      </p:grpSp>
      <p:sp>
        <p:nvSpPr>
          <p:cNvPr id="13" name="TextBox 12">
            <a:extLst>
              <a:ext uri="{FF2B5EF4-FFF2-40B4-BE49-F238E27FC236}">
                <a16:creationId xmlns:a16="http://schemas.microsoft.com/office/drawing/2014/main" id="{1E53AA85-2483-9425-19CA-EF4110AB4160}"/>
              </a:ext>
            </a:extLst>
          </p:cNvPr>
          <p:cNvSpPr txBox="1"/>
          <p:nvPr/>
        </p:nvSpPr>
        <p:spPr>
          <a:xfrm>
            <a:off x="1022269" y="356031"/>
            <a:ext cx="10298761" cy="1220334"/>
          </a:xfrm>
          <a:prstGeom prst="rect">
            <a:avLst/>
          </a:prstGeom>
          <a:noFill/>
        </p:spPr>
        <p:txBody>
          <a:bodyPr wrap="square">
            <a:spAutoFit/>
          </a:bodyPr>
          <a:lstStyle/>
          <a:p>
            <a:pPr>
              <a:lnSpc>
                <a:spcPts val="3000"/>
              </a:lnSpc>
            </a:pPr>
            <a:r>
              <a:rPr lang="vi-VN" sz="2400" dirty="0">
                <a:latin typeface="UTM  Avo"/>
              </a:rPr>
              <a:t>Trong vùng soạn thảo, có con trỏ soạn thảo nhấp nháy. Khi em gõ phím, kí</a:t>
            </a:r>
            <a:r>
              <a:rPr lang="en-US" sz="2400" dirty="0">
                <a:latin typeface="UTM  Avo"/>
              </a:rPr>
              <a:t> </a:t>
            </a:r>
            <a:r>
              <a:rPr lang="vi-VN" sz="2400" dirty="0">
                <a:latin typeface="UTM  Avo"/>
              </a:rPr>
              <a:t>tự tương ứng sẽ xuất hiện tại vị trí con trỏ soạn thảo, con trỏ soạn thảo dịch</a:t>
            </a:r>
            <a:r>
              <a:rPr lang="en-US" sz="2400" dirty="0">
                <a:latin typeface="UTM  Avo"/>
              </a:rPr>
              <a:t> </a:t>
            </a:r>
            <a:r>
              <a:rPr lang="vi-VN" sz="2400" dirty="0">
                <a:latin typeface="UTM  Avo"/>
              </a:rPr>
              <a:t>về bên phải của kí tự.</a:t>
            </a:r>
            <a:endParaRPr lang="en-US" sz="2400" dirty="0">
              <a:latin typeface="UTM  Avo"/>
            </a:endParaRPr>
          </a:p>
        </p:txBody>
      </p:sp>
      <p:pic>
        <p:nvPicPr>
          <p:cNvPr id="14" name="Picture 13">
            <a:extLst>
              <a:ext uri="{FF2B5EF4-FFF2-40B4-BE49-F238E27FC236}">
                <a16:creationId xmlns:a16="http://schemas.microsoft.com/office/drawing/2014/main" id="{AD271B61-8B5D-EF20-5679-7EA7D58AF2CD}"/>
              </a:ext>
            </a:extLst>
          </p:cNvPr>
          <p:cNvPicPr>
            <a:picLocks noChangeAspect="1"/>
          </p:cNvPicPr>
          <p:nvPr/>
        </p:nvPicPr>
        <p:blipFill>
          <a:blip r:embed="rId3"/>
          <a:stretch>
            <a:fillRect/>
          </a:stretch>
        </p:blipFill>
        <p:spPr>
          <a:xfrm>
            <a:off x="489536" y="3784716"/>
            <a:ext cx="983065" cy="967824"/>
          </a:xfrm>
          <a:prstGeom prst="rect">
            <a:avLst/>
          </a:prstGeom>
        </p:spPr>
      </p:pic>
      <p:sp>
        <p:nvSpPr>
          <p:cNvPr id="16" name="TextBox 15">
            <a:extLst>
              <a:ext uri="{FF2B5EF4-FFF2-40B4-BE49-F238E27FC236}">
                <a16:creationId xmlns:a16="http://schemas.microsoft.com/office/drawing/2014/main" id="{C14CF411-6FC5-7AB2-D461-DA30DD6EE37B}"/>
              </a:ext>
            </a:extLst>
          </p:cNvPr>
          <p:cNvSpPr txBox="1"/>
          <p:nvPr/>
        </p:nvSpPr>
        <p:spPr>
          <a:xfrm>
            <a:off x="1480223" y="4087202"/>
            <a:ext cx="9782666" cy="2374496"/>
          </a:xfrm>
          <a:prstGeom prst="rect">
            <a:avLst/>
          </a:prstGeom>
          <a:noFill/>
        </p:spPr>
        <p:txBody>
          <a:bodyPr wrap="square">
            <a:spAutoFit/>
          </a:bodyPr>
          <a:lstStyle/>
          <a:p>
            <a:pPr>
              <a:lnSpc>
                <a:spcPts val="3000"/>
              </a:lnSpc>
            </a:pPr>
            <a:r>
              <a:rPr lang="vi-VN" sz="2400" dirty="0">
                <a:latin typeface="UTM  Avo"/>
              </a:rPr>
              <a:t>Chọn những câu ghép đúng. Trong phần mềm soạn thảo văn bản, em có thể: </a:t>
            </a:r>
            <a:endParaRPr lang="en-US" sz="2400" dirty="0">
              <a:latin typeface="UTM  Avo"/>
            </a:endParaRPr>
          </a:p>
          <a:p>
            <a:pPr marL="342900" indent="-342900">
              <a:lnSpc>
                <a:spcPts val="3000"/>
              </a:lnSpc>
              <a:buAutoNum type="alphaUcPeriod"/>
            </a:pPr>
            <a:r>
              <a:rPr lang="vi-VN" sz="2400" dirty="0">
                <a:latin typeface="UTM  Avo"/>
              </a:rPr>
              <a:t>Gõ và chỉnh sửa văn bản. </a:t>
            </a:r>
            <a:endParaRPr lang="en-US" sz="2400" dirty="0">
              <a:latin typeface="UTM  Avo"/>
            </a:endParaRPr>
          </a:p>
          <a:p>
            <a:pPr marL="342900" indent="-342900">
              <a:lnSpc>
                <a:spcPts val="3000"/>
              </a:lnSpc>
              <a:buAutoNum type="alphaUcPeriod"/>
            </a:pPr>
            <a:r>
              <a:rPr lang="vi-VN" sz="2400" dirty="0">
                <a:latin typeface="UTM  Avo"/>
              </a:rPr>
              <a:t>Trình bày văn bản. </a:t>
            </a:r>
            <a:endParaRPr lang="en-US" sz="2400" dirty="0">
              <a:latin typeface="UTM  Avo"/>
            </a:endParaRPr>
          </a:p>
          <a:p>
            <a:pPr marL="342900" indent="-342900">
              <a:lnSpc>
                <a:spcPts val="3000"/>
              </a:lnSpc>
              <a:buAutoNum type="alphaUcPeriod"/>
            </a:pPr>
            <a:r>
              <a:rPr lang="vi-VN" sz="2400" dirty="0">
                <a:latin typeface="UTM  Avo"/>
              </a:rPr>
              <a:t>Lưu văn bản. </a:t>
            </a:r>
            <a:endParaRPr lang="en-US" sz="2400" dirty="0">
              <a:latin typeface="UTM  Avo"/>
            </a:endParaRPr>
          </a:p>
          <a:p>
            <a:pPr marL="342900" indent="-342900">
              <a:lnSpc>
                <a:spcPts val="3000"/>
              </a:lnSpc>
              <a:buAutoNum type="alphaUcPeriod"/>
            </a:pPr>
            <a:r>
              <a:rPr lang="vi-VN" sz="2400" dirty="0">
                <a:latin typeface="UTM  Avo"/>
              </a:rPr>
              <a:t>Khám phá thế giới tự nhiên. </a:t>
            </a:r>
            <a:endParaRPr lang="en-US" sz="2400" dirty="0">
              <a:latin typeface="UTM  Avo"/>
            </a:endParaRPr>
          </a:p>
        </p:txBody>
      </p:sp>
      <p:sp>
        <p:nvSpPr>
          <p:cNvPr id="9" name="Oval 8"/>
          <p:cNvSpPr/>
          <p:nvPr/>
        </p:nvSpPr>
        <p:spPr>
          <a:xfrm>
            <a:off x="1435657" y="5639452"/>
            <a:ext cx="446892" cy="446892"/>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Oval 14"/>
          <p:cNvSpPr/>
          <p:nvPr/>
        </p:nvSpPr>
        <p:spPr>
          <a:xfrm>
            <a:off x="1412573" y="5264099"/>
            <a:ext cx="446892" cy="446892"/>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7" name="Oval 16"/>
          <p:cNvSpPr/>
          <p:nvPr/>
        </p:nvSpPr>
        <p:spPr>
          <a:xfrm>
            <a:off x="1389489" y="4808160"/>
            <a:ext cx="446892" cy="446892"/>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7162079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circle(in)">
                                      <p:cBhvr>
                                        <p:cTn id="14" dur="20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1000"/>
                                        <p:tgtEl>
                                          <p:spTgt spid="15"/>
                                        </p:tgtEl>
                                      </p:cBhvr>
                                    </p:animEffect>
                                    <p:anim calcmode="lin" valueType="num">
                                      <p:cBhvr>
                                        <p:cTn id="25" dur="1000" fill="hold"/>
                                        <p:tgtEl>
                                          <p:spTgt spid="15"/>
                                        </p:tgtEl>
                                        <p:attrNameLst>
                                          <p:attrName>ppt_x</p:attrName>
                                        </p:attrNameLst>
                                      </p:cBhvr>
                                      <p:tavLst>
                                        <p:tav tm="0">
                                          <p:val>
                                            <p:strVal val="#ppt_x"/>
                                          </p:val>
                                        </p:tav>
                                        <p:tav tm="100000">
                                          <p:val>
                                            <p:strVal val="#ppt_x"/>
                                          </p:val>
                                        </p:tav>
                                      </p:tavLst>
                                    </p:anim>
                                    <p:anim calcmode="lin" valueType="num">
                                      <p:cBhvr>
                                        <p:cTn id="26" dur="1000" fill="hold"/>
                                        <p:tgtEl>
                                          <p:spTgt spid="15"/>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9" grpId="0" animBg="1"/>
      <p:bldP spid="15" grpId="0" animBg="1"/>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10EB54-4731-4DD5-8421-518086FEA3E2}"/>
              </a:ext>
            </a:extLst>
          </p:cNvPr>
          <p:cNvSpPr/>
          <p:nvPr/>
        </p:nvSpPr>
        <p:spPr>
          <a:xfrm>
            <a:off x="614526" y="292955"/>
            <a:ext cx="9235530" cy="671851"/>
          </a:xfrm>
          <a:prstGeom prst="rect">
            <a:avLst/>
          </a:prstGeom>
        </p:spPr>
        <p:txBody>
          <a:bodyPr wrap="square">
            <a:spAutoFit/>
          </a:bodyPr>
          <a:lstStyle/>
          <a:p>
            <a:pPr defTabSz="342900">
              <a:lnSpc>
                <a:spcPct val="150000"/>
              </a:lnSpc>
            </a:pPr>
            <a:r>
              <a:rPr lang="en-US" sz="2800" b="1" dirty="0">
                <a:solidFill>
                  <a:srgbClr val="F03C69"/>
                </a:solidFill>
                <a:latin typeface="UTM  Avo"/>
                <a:cs typeface="Times New Roman" panose="02020603050405020304" pitchFamily="18" charset="0"/>
              </a:rPr>
              <a:t>2. </a:t>
            </a:r>
            <a:r>
              <a:rPr lang="en-US" sz="2800" b="1" dirty="0" err="1">
                <a:solidFill>
                  <a:srgbClr val="F03C69"/>
                </a:solidFill>
                <a:latin typeface="UTM  Avo"/>
                <a:cs typeface="Times New Roman" panose="02020603050405020304" pitchFamily="18" charset="0"/>
              </a:rPr>
              <a:t>Xóa</a:t>
            </a:r>
            <a:r>
              <a:rPr lang="en-US" sz="2800" b="1" dirty="0">
                <a:solidFill>
                  <a:srgbClr val="F03C69"/>
                </a:solidFill>
                <a:latin typeface="UTM  Avo"/>
                <a:cs typeface="Times New Roman" panose="02020603050405020304" pitchFamily="18" charset="0"/>
              </a:rPr>
              <a:t> </a:t>
            </a:r>
            <a:r>
              <a:rPr lang="en-US" sz="2800" b="1" dirty="0" err="1">
                <a:solidFill>
                  <a:srgbClr val="F03C69"/>
                </a:solidFill>
                <a:latin typeface="UTM  Avo"/>
                <a:cs typeface="Times New Roman" panose="02020603050405020304" pitchFamily="18" charset="0"/>
              </a:rPr>
              <a:t>văn</a:t>
            </a:r>
            <a:r>
              <a:rPr lang="en-US" sz="2800" b="1" dirty="0">
                <a:solidFill>
                  <a:srgbClr val="F03C69"/>
                </a:solidFill>
                <a:latin typeface="UTM  Avo"/>
                <a:cs typeface="Times New Roman" panose="02020603050405020304" pitchFamily="18" charset="0"/>
              </a:rPr>
              <a:t> </a:t>
            </a:r>
            <a:r>
              <a:rPr lang="en-US" sz="2800" b="1" dirty="0" err="1">
                <a:solidFill>
                  <a:srgbClr val="F03C69"/>
                </a:solidFill>
                <a:latin typeface="UTM  Avo"/>
                <a:cs typeface="Times New Roman" panose="02020603050405020304" pitchFamily="18" charset="0"/>
              </a:rPr>
              <a:t>bản</a:t>
            </a:r>
            <a:endParaRPr lang="vi-VN" sz="2800" b="1" dirty="0">
              <a:solidFill>
                <a:srgbClr val="F03C69"/>
              </a:solidFill>
              <a:latin typeface="UTM  Avo"/>
              <a:cs typeface="Times New Roman" panose="02020603050405020304" pitchFamily="18" charset="0"/>
            </a:endParaRPr>
          </a:p>
        </p:txBody>
      </p:sp>
      <p:grpSp>
        <p:nvGrpSpPr>
          <p:cNvPr id="26" name="Group 25">
            <a:extLst>
              <a:ext uri="{FF2B5EF4-FFF2-40B4-BE49-F238E27FC236}">
                <a16:creationId xmlns:a16="http://schemas.microsoft.com/office/drawing/2014/main" id="{3E29244E-37C8-471B-8196-D0543224B019}"/>
              </a:ext>
            </a:extLst>
          </p:cNvPr>
          <p:cNvGrpSpPr/>
          <p:nvPr/>
        </p:nvGrpSpPr>
        <p:grpSpPr>
          <a:xfrm rot="10800000">
            <a:off x="1911924" y="3326872"/>
            <a:ext cx="5273965" cy="3267891"/>
            <a:chOff x="1314130" y="4393359"/>
            <a:chExt cx="8227709" cy="1397255"/>
          </a:xfrm>
        </p:grpSpPr>
        <p:sp>
          <p:nvSpPr>
            <p:cNvPr id="27" name="Speech Bubble: Rectangle with Corners Rounded 26">
              <a:extLst>
                <a:ext uri="{FF2B5EF4-FFF2-40B4-BE49-F238E27FC236}">
                  <a16:creationId xmlns:a16="http://schemas.microsoft.com/office/drawing/2014/main" id="{5B942844-317C-4035-97E0-72960D4BB566}"/>
                </a:ext>
              </a:extLst>
            </p:cNvPr>
            <p:cNvSpPr/>
            <p:nvPr/>
          </p:nvSpPr>
          <p:spPr>
            <a:xfrm>
              <a:off x="1759477" y="4591629"/>
              <a:ext cx="7212563" cy="1198985"/>
            </a:xfrm>
            <a:prstGeom prst="wedgeRoundRectCallout">
              <a:avLst>
                <a:gd name="adj1" fmla="val 32336"/>
                <a:gd name="adj2" fmla="val 14223"/>
                <a:gd name="adj3" fmla="val 16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Speech Bubble: Rectangle with Corners Rounded 27">
              <a:extLst>
                <a:ext uri="{FF2B5EF4-FFF2-40B4-BE49-F238E27FC236}">
                  <a16:creationId xmlns:a16="http://schemas.microsoft.com/office/drawing/2014/main" id="{46F16C34-6283-4C25-A50F-D43430021AAA}"/>
                </a:ext>
              </a:extLst>
            </p:cNvPr>
            <p:cNvSpPr/>
            <p:nvPr/>
          </p:nvSpPr>
          <p:spPr>
            <a:xfrm>
              <a:off x="1314130" y="4393359"/>
              <a:ext cx="8227709" cy="1357884"/>
            </a:xfrm>
            <a:prstGeom prst="wedgeRoundRectCallout">
              <a:avLst>
                <a:gd name="adj1" fmla="val 66038"/>
                <a:gd name="adj2" fmla="val 505"/>
                <a:gd name="adj3" fmla="val 16667"/>
              </a:avLst>
            </a:prstGeom>
            <a:solidFill>
              <a:schemeClr val="bg1"/>
            </a:solidFill>
            <a:ln w="19050">
              <a:solidFill>
                <a:srgbClr val="00009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2">
            <a:extLst>
              <a:ext uri="{FF2B5EF4-FFF2-40B4-BE49-F238E27FC236}">
                <a16:creationId xmlns:a16="http://schemas.microsoft.com/office/drawing/2014/main" id="{E4887A39-7735-4207-A78B-68076D1A4286}"/>
              </a:ext>
            </a:extLst>
          </p:cNvPr>
          <p:cNvGrpSpPr/>
          <p:nvPr/>
        </p:nvGrpSpPr>
        <p:grpSpPr>
          <a:xfrm>
            <a:off x="614526" y="968721"/>
            <a:ext cx="10962947" cy="2239159"/>
            <a:chOff x="522612" y="900102"/>
            <a:chExt cx="10962947" cy="2239159"/>
          </a:xfrm>
        </p:grpSpPr>
        <p:sp>
          <p:nvSpPr>
            <p:cNvPr id="13" name="Rectangle 12">
              <a:extLst>
                <a:ext uri="{FF2B5EF4-FFF2-40B4-BE49-F238E27FC236}">
                  <a16:creationId xmlns:a16="http://schemas.microsoft.com/office/drawing/2014/main" id="{FAB2ABA5-E39F-453B-A1F6-A8A302CF76CF}"/>
                </a:ext>
              </a:extLst>
            </p:cNvPr>
            <p:cNvSpPr/>
            <p:nvPr/>
          </p:nvSpPr>
          <p:spPr>
            <a:xfrm>
              <a:off x="3379791" y="1086631"/>
              <a:ext cx="7173355" cy="671851"/>
            </a:xfrm>
            <a:prstGeom prst="rect">
              <a:avLst/>
            </a:prstGeom>
          </p:spPr>
          <p:txBody>
            <a:bodyPr wrap="square">
              <a:spAutoFit/>
            </a:bodyPr>
            <a:lstStyle/>
            <a:p>
              <a:pPr defTabSz="342900">
                <a:lnSpc>
                  <a:spcPct val="150000"/>
                </a:lnSpc>
              </a:pPr>
              <a:r>
                <a:rPr lang="vi-VN" sz="2800" b="1" dirty="0">
                  <a:solidFill>
                    <a:srgbClr val="7FC354"/>
                  </a:solidFill>
                  <a:latin typeface="SVN-Androgyne" panose="02040603050506020204" pitchFamily="18" charset="0"/>
                  <a:cs typeface="Times New Roman" panose="02020603050405020304" pitchFamily="18" charset="0"/>
                </a:rPr>
                <a:t>Chỉnh sửa văn bản sau khi gõ</a:t>
              </a:r>
            </a:p>
          </p:txBody>
        </p:sp>
        <p:sp>
          <p:nvSpPr>
            <p:cNvPr id="2" name="Rectangle: Rounded Corners 1">
              <a:extLst>
                <a:ext uri="{FF2B5EF4-FFF2-40B4-BE49-F238E27FC236}">
                  <a16:creationId xmlns:a16="http://schemas.microsoft.com/office/drawing/2014/main" id="{16B29C23-1986-4FCE-AE04-4E2E5FEDFBCC}"/>
                </a:ext>
              </a:extLst>
            </p:cNvPr>
            <p:cNvSpPr/>
            <p:nvPr/>
          </p:nvSpPr>
          <p:spPr>
            <a:xfrm>
              <a:off x="522612" y="1036931"/>
              <a:ext cx="10962947" cy="2102330"/>
            </a:xfrm>
            <a:prstGeom prst="roundRect">
              <a:avLst>
                <a:gd name="adj" fmla="val 5722"/>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0DA43EF-4FDA-4CA6-88C0-2BCCF27C1E7C}"/>
                </a:ext>
              </a:extLst>
            </p:cNvPr>
            <p:cNvSpPr/>
            <p:nvPr/>
          </p:nvSpPr>
          <p:spPr>
            <a:xfrm>
              <a:off x="962374" y="1824969"/>
              <a:ext cx="10083421" cy="1143070"/>
            </a:xfrm>
            <a:prstGeom prst="rect">
              <a:avLst/>
            </a:prstGeom>
          </p:spPr>
          <p:txBody>
            <a:bodyPr wrap="square">
              <a:spAutoFit/>
            </a:bodyPr>
            <a:lstStyle/>
            <a:p>
              <a:pPr defTabSz="342900">
                <a:lnSpc>
                  <a:spcPct val="150000"/>
                </a:lnSpc>
              </a:pPr>
              <a:r>
                <a:rPr lang="vi-VN" sz="2400" dirty="0">
                  <a:latin typeface="UTM Avo" panose="02040603050506020204" pitchFamily="18" charset="0"/>
                  <a:cs typeface="Times New Roman" panose="02020603050405020304" pitchFamily="18" charset="0"/>
                </a:rPr>
                <a:t>Sau khi gõ xong đoạn văn bản, em phát hiện ra một vài chỗ gõ sai, em</a:t>
              </a:r>
              <a:r>
                <a:rPr lang="en-US" sz="2400" dirty="0">
                  <a:latin typeface="UTM Avo" panose="02040603050506020204" pitchFamily="18" charset="0"/>
                  <a:cs typeface="Times New Roman" panose="02020603050405020304" pitchFamily="18" charset="0"/>
                </a:rPr>
                <a:t> </a:t>
              </a:r>
              <a:r>
                <a:rPr lang="vi-VN" sz="2400" dirty="0">
                  <a:latin typeface="UTM Avo" panose="02040603050506020204" pitchFamily="18" charset="0"/>
                  <a:cs typeface="Times New Roman" panose="02020603050405020304" pitchFamily="18" charset="0"/>
                </a:rPr>
                <a:t>sẽ làm gì để được văn bản đúng?</a:t>
              </a:r>
            </a:p>
          </p:txBody>
        </p:sp>
        <p:grpSp>
          <p:nvGrpSpPr>
            <p:cNvPr id="15" name="Group 14">
              <a:extLst>
                <a:ext uri="{FF2B5EF4-FFF2-40B4-BE49-F238E27FC236}">
                  <a16:creationId xmlns:a16="http://schemas.microsoft.com/office/drawing/2014/main" id="{9F981BEB-8658-4DB9-970A-DFF9F966A571}"/>
                </a:ext>
              </a:extLst>
            </p:cNvPr>
            <p:cNvGrpSpPr/>
            <p:nvPr/>
          </p:nvGrpSpPr>
          <p:grpSpPr>
            <a:xfrm>
              <a:off x="522612" y="900102"/>
              <a:ext cx="2898644" cy="880803"/>
              <a:chOff x="522612" y="900102"/>
              <a:chExt cx="2898644" cy="880803"/>
            </a:xfrm>
          </p:grpSpPr>
          <p:grpSp>
            <p:nvGrpSpPr>
              <p:cNvPr id="16" name="Group 15">
                <a:extLst>
                  <a:ext uri="{FF2B5EF4-FFF2-40B4-BE49-F238E27FC236}">
                    <a16:creationId xmlns:a16="http://schemas.microsoft.com/office/drawing/2014/main" id="{C0485714-67DE-444C-AB85-04CC1EF99EEE}"/>
                  </a:ext>
                </a:extLst>
              </p:cNvPr>
              <p:cNvGrpSpPr/>
              <p:nvPr/>
            </p:nvGrpSpPr>
            <p:grpSpPr>
              <a:xfrm>
                <a:off x="522612" y="1095583"/>
                <a:ext cx="2372989" cy="661656"/>
                <a:chOff x="5906375" y="1404722"/>
                <a:chExt cx="2372989" cy="661656"/>
              </a:xfrm>
            </p:grpSpPr>
            <p:sp>
              <p:nvSpPr>
                <p:cNvPr id="21" name="Rectangle: Top Corners Rounded 20">
                  <a:extLst>
                    <a:ext uri="{FF2B5EF4-FFF2-40B4-BE49-F238E27FC236}">
                      <a16:creationId xmlns:a16="http://schemas.microsoft.com/office/drawing/2014/main" id="{195ABAE6-A846-409B-85E5-4CD6FF370697}"/>
                    </a:ext>
                  </a:extLst>
                </p:cNvPr>
                <p:cNvSpPr/>
                <p:nvPr/>
              </p:nvSpPr>
              <p:spPr>
                <a:xfrm>
                  <a:off x="5981023" y="1404722"/>
                  <a:ext cx="2298341" cy="661656"/>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22" name="Rectangle 21">
                  <a:extLst>
                    <a:ext uri="{FF2B5EF4-FFF2-40B4-BE49-F238E27FC236}">
                      <a16:creationId xmlns:a16="http://schemas.microsoft.com/office/drawing/2014/main" id="{22D5722D-C4D9-4D78-80B8-7026BEF70276}"/>
                    </a:ext>
                  </a:extLst>
                </p:cNvPr>
                <p:cNvSpPr/>
                <p:nvPr/>
              </p:nvSpPr>
              <p:spPr>
                <a:xfrm>
                  <a:off x="5906375" y="1465062"/>
                  <a:ext cx="2135017" cy="533223"/>
                </a:xfrm>
                <a:prstGeom prst="rect">
                  <a:avLst/>
                </a:prstGeom>
              </p:spPr>
              <p:txBody>
                <a:bodyPr wrap="square">
                  <a:spAutoFit/>
                </a:bodyPr>
                <a:lstStyle/>
                <a:p>
                  <a:pPr algn="ctr" defTabSz="342900">
                    <a:lnSpc>
                      <a:spcPct val="150000"/>
                    </a:lnSpc>
                  </a:pPr>
                  <a:r>
                    <a:rPr lang="en-US" sz="2200" b="1">
                      <a:solidFill>
                        <a:schemeClr val="bg1"/>
                      </a:solidFill>
                      <a:latin typeface="UTM Bienvenue" panose="02040603050506020204" pitchFamily="18" charset="0"/>
                      <a:cs typeface="Times New Roman" panose="02020603050405020304" pitchFamily="18" charset="0"/>
                    </a:rPr>
                    <a:t>HOẠT ĐỘNG </a:t>
                  </a:r>
                  <a:endParaRPr lang="vi-VN" sz="2200" b="1">
                    <a:solidFill>
                      <a:schemeClr val="bg1"/>
                    </a:solidFill>
                    <a:latin typeface="UTM Avo" panose="02040603050506020204" pitchFamily="18" charset="0"/>
                    <a:cs typeface="Times New Roman" panose="02020603050405020304" pitchFamily="18" charset="0"/>
                  </a:endParaRPr>
                </a:p>
              </p:txBody>
            </p:sp>
          </p:grpSp>
          <p:grpSp>
            <p:nvGrpSpPr>
              <p:cNvPr id="17" name="Group 16">
                <a:extLst>
                  <a:ext uri="{FF2B5EF4-FFF2-40B4-BE49-F238E27FC236}">
                    <a16:creationId xmlns:a16="http://schemas.microsoft.com/office/drawing/2014/main" id="{5CFE52EF-B45D-41EF-AD98-6772D8E16074}"/>
                  </a:ext>
                </a:extLst>
              </p:cNvPr>
              <p:cNvGrpSpPr/>
              <p:nvPr/>
            </p:nvGrpSpPr>
            <p:grpSpPr>
              <a:xfrm rot="20419193">
                <a:off x="2468303" y="900102"/>
                <a:ext cx="952953" cy="880803"/>
                <a:chOff x="8974078" y="279854"/>
                <a:chExt cx="3397172" cy="3224225"/>
              </a:xfrm>
            </p:grpSpPr>
            <p:pic>
              <p:nvPicPr>
                <p:cNvPr id="19" name="Picture 5">
                  <a:extLst>
                    <a:ext uri="{FF2B5EF4-FFF2-40B4-BE49-F238E27FC236}">
                      <a16:creationId xmlns:a16="http://schemas.microsoft.com/office/drawing/2014/main" id="{1F1A57E2-D857-4D89-A4EF-C44572F6907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8974078" y="279854"/>
                  <a:ext cx="3397172" cy="3224225"/>
                </a:xfrm>
                <a:prstGeom prst="rect">
                  <a:avLst/>
                </a:prstGeom>
              </p:spPr>
            </p:pic>
            <p:pic>
              <p:nvPicPr>
                <p:cNvPr id="20" name="Picture 6">
                  <a:extLst>
                    <a:ext uri="{FF2B5EF4-FFF2-40B4-BE49-F238E27FC236}">
                      <a16:creationId xmlns:a16="http://schemas.microsoft.com/office/drawing/2014/main" id="{987D6516-EAFE-4645-8413-365F09D829A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9264793" y="565916"/>
                  <a:ext cx="2916628" cy="2768146"/>
                </a:xfrm>
                <a:prstGeom prst="rect">
                  <a:avLst/>
                </a:prstGeom>
              </p:spPr>
            </p:pic>
          </p:grpSp>
          <p:sp>
            <p:nvSpPr>
              <p:cNvPr id="18" name="Rectangle 17">
                <a:extLst>
                  <a:ext uri="{FF2B5EF4-FFF2-40B4-BE49-F238E27FC236}">
                    <a16:creationId xmlns:a16="http://schemas.microsoft.com/office/drawing/2014/main" id="{4F4984E6-5DDB-4389-BA4B-99FF68DE7565}"/>
                  </a:ext>
                </a:extLst>
              </p:cNvPr>
              <p:cNvSpPr/>
              <p:nvPr/>
            </p:nvSpPr>
            <p:spPr>
              <a:xfrm>
                <a:off x="2792351" y="1002361"/>
                <a:ext cx="363894" cy="661656"/>
              </a:xfrm>
              <a:prstGeom prst="rect">
                <a:avLst/>
              </a:prstGeom>
            </p:spPr>
            <p:txBody>
              <a:bodyPr wrap="square">
                <a:spAutoFit/>
              </a:bodyPr>
              <a:lstStyle/>
              <a:p>
                <a:pPr algn="ctr" defTabSz="342900">
                  <a:lnSpc>
                    <a:spcPct val="150000"/>
                  </a:lnSpc>
                </a:pPr>
                <a:r>
                  <a:rPr lang="en-US" sz="2800" b="1">
                    <a:solidFill>
                      <a:schemeClr val="bg1"/>
                    </a:solidFill>
                    <a:latin typeface="UTM HelvetIns" panose="02040603050506020204" pitchFamily="18" charset="0"/>
                    <a:cs typeface="Times New Roman" panose="02020603050405020304" pitchFamily="18" charset="0"/>
                  </a:rPr>
                  <a:t>2</a:t>
                </a:r>
                <a:endParaRPr lang="vi-VN" sz="2800" b="1">
                  <a:solidFill>
                    <a:schemeClr val="bg1"/>
                  </a:solidFill>
                  <a:latin typeface="UTM Avo" panose="02040603050506020204" pitchFamily="18" charset="0"/>
                  <a:cs typeface="Times New Roman" panose="02020603050405020304" pitchFamily="18" charset="0"/>
                </a:endParaRPr>
              </a:p>
            </p:txBody>
          </p:sp>
        </p:grpSp>
      </p:grpSp>
      <p:sp>
        <p:nvSpPr>
          <p:cNvPr id="25" name="Rectangle 24">
            <a:extLst>
              <a:ext uri="{FF2B5EF4-FFF2-40B4-BE49-F238E27FC236}">
                <a16:creationId xmlns:a16="http://schemas.microsoft.com/office/drawing/2014/main" id="{BB719E38-428C-4A62-804D-CE4F1505205C}"/>
              </a:ext>
            </a:extLst>
          </p:cNvPr>
          <p:cNvSpPr/>
          <p:nvPr/>
        </p:nvSpPr>
        <p:spPr>
          <a:xfrm>
            <a:off x="1911923" y="3518467"/>
            <a:ext cx="5458695" cy="3194721"/>
          </a:xfrm>
          <a:prstGeom prst="rect">
            <a:avLst/>
          </a:prstGeom>
        </p:spPr>
        <p:txBody>
          <a:bodyPr wrap="square">
            <a:spAutoFit/>
          </a:bodyPr>
          <a:lstStyle/>
          <a:p>
            <a:pPr algn="just" defTabSz="342900">
              <a:lnSpc>
                <a:spcPct val="140000"/>
              </a:lnSpc>
            </a:pPr>
            <a:r>
              <a:rPr lang="vi-VN" sz="2400" dirty="0">
                <a:latin typeface="UTM Avo" panose="02040603050506020204" pitchFamily="18" charset="0"/>
                <a:cs typeface="Times New Roman" panose="02020603050405020304" pitchFamily="18" charset="0"/>
              </a:rPr>
              <a:t>Khi soạn thảo văn bản, nếu em gõ chưa đúng, em có thể sửa lại.</a:t>
            </a:r>
          </a:p>
          <a:p>
            <a:pPr algn="just" defTabSz="342900">
              <a:lnSpc>
                <a:spcPct val="140000"/>
              </a:lnSpc>
            </a:pPr>
            <a:r>
              <a:rPr lang="vi-VN" sz="2400" dirty="0">
                <a:latin typeface="UTM Avo" panose="02040603050506020204" pitchFamily="18" charset="0"/>
                <a:cs typeface="Times New Roman" panose="02020603050405020304" pitchFamily="18" charset="0"/>
              </a:rPr>
              <a:t>Nhấn phím </a:t>
            </a:r>
            <a:r>
              <a:rPr lang="vi-VN" sz="2400" b="1" dirty="0">
                <a:latin typeface="UTM Avo" panose="02040603050506020204" pitchFamily="18" charset="0"/>
                <a:cs typeface="Times New Roman" panose="02020603050405020304" pitchFamily="18" charset="0"/>
              </a:rPr>
              <a:t>Delete</a:t>
            </a:r>
            <a:r>
              <a:rPr lang="vi-VN" sz="2400" dirty="0">
                <a:latin typeface="UTM Avo" panose="02040603050506020204" pitchFamily="18" charset="0"/>
                <a:cs typeface="Times New Roman" panose="02020603050405020304" pitchFamily="18" charset="0"/>
              </a:rPr>
              <a:t> để xoá kí tự ở bên phải con trỏ soạn thảo. Nhấn</a:t>
            </a:r>
          </a:p>
          <a:p>
            <a:pPr algn="just" defTabSz="342900">
              <a:lnSpc>
                <a:spcPct val="140000"/>
              </a:lnSpc>
            </a:pPr>
            <a:r>
              <a:rPr lang="vi-VN" sz="2400" dirty="0">
                <a:latin typeface="UTM Avo" panose="02040603050506020204" pitchFamily="18" charset="0"/>
                <a:cs typeface="Times New Roman" panose="02020603050405020304" pitchFamily="18" charset="0"/>
              </a:rPr>
              <a:t>phím </a:t>
            </a:r>
            <a:r>
              <a:rPr lang="vi-VN" sz="2400" b="1" dirty="0">
                <a:latin typeface="UTM Avo" panose="02040603050506020204" pitchFamily="18" charset="0"/>
                <a:cs typeface="Times New Roman" panose="02020603050405020304" pitchFamily="18" charset="0"/>
              </a:rPr>
              <a:t>Backspace</a:t>
            </a:r>
            <a:r>
              <a:rPr lang="vi-VN" sz="2400" dirty="0">
                <a:latin typeface="UTM Avo" panose="02040603050506020204" pitchFamily="18" charset="0"/>
                <a:cs typeface="Times New Roman" panose="02020603050405020304" pitchFamily="18" charset="0"/>
              </a:rPr>
              <a:t> để xoá kí tự ở bên trái con trỏ soạn thảo.</a:t>
            </a:r>
            <a:endParaRPr lang="en-US" sz="2400" dirty="0">
              <a:latin typeface="UTM Avo" panose="02040603050506020204" pitchFamily="18" charset="0"/>
              <a:cs typeface="Times New Roman" panose="02020603050405020304" pitchFamily="18" charset="0"/>
            </a:endParaRPr>
          </a:p>
        </p:txBody>
      </p:sp>
      <p:pic>
        <p:nvPicPr>
          <p:cNvPr id="24" name="Picture 23">
            <a:extLst>
              <a:ext uri="{FF2B5EF4-FFF2-40B4-BE49-F238E27FC236}">
                <a16:creationId xmlns:a16="http://schemas.microsoft.com/office/drawing/2014/main" id="{5C99136C-2D74-4FA5-A4D1-395D0698984C}"/>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flipH="1">
            <a:off x="173306" y="3935542"/>
            <a:ext cx="1377443" cy="1450115"/>
          </a:xfrm>
          <a:prstGeom prst="rect">
            <a:avLst/>
          </a:prstGeom>
        </p:spPr>
      </p:pic>
      <p:pic>
        <p:nvPicPr>
          <p:cNvPr id="6" name="Picture 5">
            <a:extLst>
              <a:ext uri="{FF2B5EF4-FFF2-40B4-BE49-F238E27FC236}">
                <a16:creationId xmlns:a16="http://schemas.microsoft.com/office/drawing/2014/main" id="{0632717B-B48C-927A-3CBC-3A6B9115963D}"/>
              </a:ext>
            </a:extLst>
          </p:cNvPr>
          <p:cNvPicPr>
            <a:picLocks noChangeAspect="1"/>
          </p:cNvPicPr>
          <p:nvPr/>
        </p:nvPicPr>
        <p:blipFill>
          <a:blip r:embed="rId7"/>
          <a:stretch>
            <a:fillRect/>
          </a:stretch>
        </p:blipFill>
        <p:spPr>
          <a:xfrm>
            <a:off x="6962799" y="3935542"/>
            <a:ext cx="4811803" cy="1816908"/>
          </a:xfrm>
          <a:prstGeom prst="rect">
            <a:avLst/>
          </a:prstGeom>
        </p:spPr>
      </p:pic>
    </p:spTree>
    <p:extLst>
      <p:ext uri="{BB962C8B-B14F-4D97-AF65-F5344CB8AC3E}">
        <p14:creationId xmlns:p14="http://schemas.microsoft.com/office/powerpoint/2010/main" val="14297760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par>
                          <p:cTn id="23" fill="hold">
                            <p:stCondLst>
                              <p:cond delay="500"/>
                            </p:stCondLst>
                            <p:childTnLst>
                              <p:par>
                                <p:cTn id="24" presetID="53" presetClass="entr" presetSubtype="16" fill="hold" grpId="0" nodeType="afterEffect">
                                  <p:stCondLst>
                                    <p:cond delay="0"/>
                                  </p:stCondLst>
                                  <p:childTnLst>
                                    <p:set>
                                      <p:cBhvr>
                                        <p:cTn id="25" dur="1" fill="hold">
                                          <p:stCondLst>
                                            <p:cond delay="0"/>
                                          </p:stCondLst>
                                        </p:cTn>
                                        <p:tgtEl>
                                          <p:spTgt spid="25"/>
                                        </p:tgtEl>
                                        <p:attrNameLst>
                                          <p:attrName>style.visibility</p:attrName>
                                        </p:attrNameLst>
                                      </p:cBhvr>
                                      <p:to>
                                        <p:strVal val="visible"/>
                                      </p:to>
                                    </p:set>
                                    <p:anim calcmode="lin" valueType="num">
                                      <p:cBhvr>
                                        <p:cTn id="26" dur="500" fill="hold"/>
                                        <p:tgtEl>
                                          <p:spTgt spid="25"/>
                                        </p:tgtEl>
                                        <p:attrNameLst>
                                          <p:attrName>ppt_w</p:attrName>
                                        </p:attrNameLst>
                                      </p:cBhvr>
                                      <p:tavLst>
                                        <p:tav tm="0">
                                          <p:val>
                                            <p:fltVal val="0"/>
                                          </p:val>
                                        </p:tav>
                                        <p:tav tm="100000">
                                          <p:val>
                                            <p:strVal val="#ppt_w"/>
                                          </p:val>
                                        </p:tav>
                                      </p:tavLst>
                                    </p:anim>
                                    <p:anim calcmode="lin" valueType="num">
                                      <p:cBhvr>
                                        <p:cTn id="27" dur="500" fill="hold"/>
                                        <p:tgtEl>
                                          <p:spTgt spid="25"/>
                                        </p:tgtEl>
                                        <p:attrNameLst>
                                          <p:attrName>ppt_h</p:attrName>
                                        </p:attrNameLst>
                                      </p:cBhvr>
                                      <p:tavLst>
                                        <p:tav tm="0">
                                          <p:val>
                                            <p:fltVal val="0"/>
                                          </p:val>
                                        </p:tav>
                                        <p:tav tm="100000">
                                          <p:val>
                                            <p:strVal val="#ppt_h"/>
                                          </p:val>
                                        </p:tav>
                                      </p:tavLst>
                                    </p:anim>
                                    <p:animEffect transition="in" filter="fade">
                                      <p:cBhvr>
                                        <p:cTn id="28" dur="500"/>
                                        <p:tgtEl>
                                          <p:spTgt spid="25"/>
                                        </p:tgtEl>
                                      </p:cBhvr>
                                    </p:animEffect>
                                  </p:childTnLst>
                                </p:cTn>
                              </p:par>
                              <p:par>
                                <p:cTn id="29" presetID="53" presetClass="entr" presetSubtype="16" fill="hold" nodeType="with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p:cTn id="31" dur="500" fill="hold"/>
                                        <p:tgtEl>
                                          <p:spTgt spid="26"/>
                                        </p:tgtEl>
                                        <p:attrNameLst>
                                          <p:attrName>ppt_w</p:attrName>
                                        </p:attrNameLst>
                                      </p:cBhvr>
                                      <p:tavLst>
                                        <p:tav tm="0">
                                          <p:val>
                                            <p:fltVal val="0"/>
                                          </p:val>
                                        </p:tav>
                                        <p:tav tm="100000">
                                          <p:val>
                                            <p:strVal val="#ppt_w"/>
                                          </p:val>
                                        </p:tav>
                                      </p:tavLst>
                                    </p:anim>
                                    <p:anim calcmode="lin" valueType="num">
                                      <p:cBhvr>
                                        <p:cTn id="32" dur="500" fill="hold"/>
                                        <p:tgtEl>
                                          <p:spTgt spid="26"/>
                                        </p:tgtEl>
                                        <p:attrNameLst>
                                          <p:attrName>ppt_h</p:attrName>
                                        </p:attrNameLst>
                                      </p:cBhvr>
                                      <p:tavLst>
                                        <p:tav tm="0">
                                          <p:val>
                                            <p:fltVal val="0"/>
                                          </p:val>
                                        </p:tav>
                                        <p:tav tm="100000">
                                          <p:val>
                                            <p:strVal val="#ppt_h"/>
                                          </p:val>
                                        </p:tav>
                                      </p:tavLst>
                                    </p:anim>
                                    <p:animEffect transition="in" filter="fade">
                                      <p:cBhvr>
                                        <p:cTn id="3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2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0875DD6-F59F-4548-AC08-55C5E4090A98}"/>
              </a:ext>
            </a:extLst>
          </p:cNvPr>
          <p:cNvSpPr/>
          <p:nvPr/>
        </p:nvSpPr>
        <p:spPr>
          <a:xfrm>
            <a:off x="621617" y="376859"/>
            <a:ext cx="10948766" cy="1131785"/>
          </a:xfrm>
          <a:prstGeom prst="rect">
            <a:avLst/>
          </a:prstGeom>
        </p:spPr>
        <p:txBody>
          <a:bodyPr wrap="square">
            <a:spAutoFit/>
          </a:bodyPr>
          <a:lstStyle/>
          <a:p>
            <a:pPr algn="just" defTabSz="342900">
              <a:lnSpc>
                <a:spcPct val="150000"/>
              </a:lnSpc>
            </a:pPr>
            <a:r>
              <a:rPr lang="vi-VN" sz="2400" dirty="0">
                <a:latin typeface="UTM Avo" panose="02040603050506020204" pitchFamily="18" charset="0"/>
                <a:cs typeface="Times New Roman" panose="02020603050405020304" pitchFamily="18" charset="0"/>
              </a:rPr>
              <a:t>Để xoá một phần văn bản, trước tiên em cần chọn phần văn bản đó, sau đó</a:t>
            </a:r>
            <a:r>
              <a:rPr lang="en-US" sz="2400" dirty="0">
                <a:latin typeface="UTM Avo" panose="02040603050506020204" pitchFamily="18" charset="0"/>
                <a:cs typeface="Times New Roman" panose="02020603050405020304" pitchFamily="18" charset="0"/>
              </a:rPr>
              <a:t> </a:t>
            </a:r>
            <a:r>
              <a:rPr lang="vi-VN" sz="2400" dirty="0">
                <a:latin typeface="UTM Avo" panose="02040603050506020204" pitchFamily="18" charset="0"/>
                <a:cs typeface="Times New Roman" panose="02020603050405020304" pitchFamily="18" charset="0"/>
              </a:rPr>
              <a:t>nhấn phím </a:t>
            </a:r>
            <a:r>
              <a:rPr lang="vi-VN" sz="2400" b="1" dirty="0">
                <a:latin typeface="UTM Avo" panose="02040603050506020204" pitchFamily="18" charset="0"/>
                <a:cs typeface="Times New Roman" panose="02020603050405020304" pitchFamily="18" charset="0"/>
              </a:rPr>
              <a:t>Delete</a:t>
            </a:r>
            <a:r>
              <a:rPr lang="vi-VN" sz="2400" dirty="0">
                <a:latin typeface="UTM Avo" panose="02040603050506020204" pitchFamily="18" charset="0"/>
                <a:cs typeface="Times New Roman" panose="02020603050405020304" pitchFamily="18" charset="0"/>
              </a:rPr>
              <a:t> hoặc </a:t>
            </a:r>
            <a:r>
              <a:rPr lang="vi-VN" sz="2400" b="1" dirty="0">
                <a:latin typeface="UTM Avo" panose="02040603050506020204" pitchFamily="18" charset="0"/>
                <a:cs typeface="Times New Roman" panose="02020603050405020304" pitchFamily="18" charset="0"/>
              </a:rPr>
              <a:t>Backspace.</a:t>
            </a:r>
            <a:r>
              <a:rPr lang="vi-VN" sz="2400" dirty="0">
                <a:latin typeface="UTM Avo" panose="02040603050506020204" pitchFamily="18" charset="0"/>
                <a:cs typeface="Times New Roman" panose="02020603050405020304" pitchFamily="18" charset="0"/>
              </a:rPr>
              <a:t> </a:t>
            </a:r>
          </a:p>
        </p:txBody>
      </p:sp>
      <p:pic>
        <p:nvPicPr>
          <p:cNvPr id="6" name="Picture 5">
            <a:extLst>
              <a:ext uri="{FF2B5EF4-FFF2-40B4-BE49-F238E27FC236}">
                <a16:creationId xmlns:a16="http://schemas.microsoft.com/office/drawing/2014/main" id="{2D4C29A4-D720-1A1D-8E9F-4344E449AE5E}"/>
              </a:ext>
            </a:extLst>
          </p:cNvPr>
          <p:cNvPicPr>
            <a:picLocks noChangeAspect="1"/>
          </p:cNvPicPr>
          <p:nvPr/>
        </p:nvPicPr>
        <p:blipFill>
          <a:blip r:embed="rId2"/>
          <a:stretch>
            <a:fillRect/>
          </a:stretch>
        </p:blipFill>
        <p:spPr>
          <a:xfrm>
            <a:off x="1891088" y="2134081"/>
            <a:ext cx="8409823" cy="2716786"/>
          </a:xfrm>
          <a:prstGeom prst="rect">
            <a:avLst/>
          </a:prstGeom>
        </p:spPr>
      </p:pic>
    </p:spTree>
    <p:extLst>
      <p:ext uri="{BB962C8B-B14F-4D97-AF65-F5344CB8AC3E}">
        <p14:creationId xmlns:p14="http://schemas.microsoft.com/office/powerpoint/2010/main" val="40304247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14E9F60-269C-4ADA-96F6-89C88B2CCBDD}"/>
              </a:ext>
            </a:extLst>
          </p:cNvPr>
          <p:cNvGrpSpPr/>
          <p:nvPr/>
        </p:nvGrpSpPr>
        <p:grpSpPr>
          <a:xfrm>
            <a:off x="938546" y="451966"/>
            <a:ext cx="9694889" cy="2121552"/>
            <a:chOff x="176038" y="533052"/>
            <a:chExt cx="9875593" cy="2198848"/>
          </a:xfrm>
        </p:grpSpPr>
        <p:grpSp>
          <p:nvGrpSpPr>
            <p:cNvPr id="3" name="Group 2">
              <a:extLst>
                <a:ext uri="{FF2B5EF4-FFF2-40B4-BE49-F238E27FC236}">
                  <a16:creationId xmlns:a16="http://schemas.microsoft.com/office/drawing/2014/main" id="{94CB9A20-E68D-4932-88B1-62526EAC880E}"/>
                </a:ext>
              </a:extLst>
            </p:cNvPr>
            <p:cNvGrpSpPr/>
            <p:nvPr/>
          </p:nvGrpSpPr>
          <p:grpSpPr>
            <a:xfrm>
              <a:off x="176038" y="533052"/>
              <a:ext cx="9875593" cy="2198848"/>
              <a:chOff x="176038" y="533052"/>
              <a:chExt cx="9875593" cy="2198848"/>
            </a:xfrm>
          </p:grpSpPr>
          <p:grpSp>
            <p:nvGrpSpPr>
              <p:cNvPr id="5" name="Group 4">
                <a:extLst>
                  <a:ext uri="{FF2B5EF4-FFF2-40B4-BE49-F238E27FC236}">
                    <a16:creationId xmlns:a16="http://schemas.microsoft.com/office/drawing/2014/main" id="{34B6CED0-895A-4EEF-9F68-4E8C61F0EEAF}"/>
                  </a:ext>
                </a:extLst>
              </p:cNvPr>
              <p:cNvGrpSpPr/>
              <p:nvPr/>
            </p:nvGrpSpPr>
            <p:grpSpPr>
              <a:xfrm>
                <a:off x="552795" y="917810"/>
                <a:ext cx="9498836" cy="1814090"/>
                <a:chOff x="1338207" y="943284"/>
                <a:chExt cx="8545565" cy="2676283"/>
              </a:xfrm>
            </p:grpSpPr>
            <p:sp>
              <p:nvSpPr>
                <p:cNvPr id="7" name="Rectangle: Rounded Corners 6">
                  <a:extLst>
                    <a:ext uri="{FF2B5EF4-FFF2-40B4-BE49-F238E27FC236}">
                      <a16:creationId xmlns:a16="http://schemas.microsoft.com/office/drawing/2014/main" id="{A9F75992-19B2-4857-B50E-89EB156A33F2}"/>
                    </a:ext>
                  </a:extLst>
                </p:cNvPr>
                <p:cNvSpPr/>
                <p:nvPr/>
              </p:nvSpPr>
              <p:spPr>
                <a:xfrm>
                  <a:off x="1424710" y="1063553"/>
                  <a:ext cx="8459062" cy="2556014"/>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FB546776-AA7F-4EB1-ADF4-052736A3599C}"/>
                    </a:ext>
                  </a:extLst>
                </p:cNvPr>
                <p:cNvSpPr/>
                <p:nvPr/>
              </p:nvSpPr>
              <p:spPr>
                <a:xfrm>
                  <a:off x="1338207" y="943284"/>
                  <a:ext cx="8459066" cy="2556013"/>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a:extLst>
                  <a:ext uri="{FF2B5EF4-FFF2-40B4-BE49-F238E27FC236}">
                    <a16:creationId xmlns:a16="http://schemas.microsoft.com/office/drawing/2014/main" id="{D6D129C6-D5F2-43AF-9B9F-797B5A3F0DD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6038" y="533052"/>
                <a:ext cx="998307" cy="883997"/>
              </a:xfrm>
              <a:prstGeom prst="rect">
                <a:avLst/>
              </a:prstGeom>
            </p:spPr>
          </p:pic>
        </p:grpSp>
        <p:sp>
          <p:nvSpPr>
            <p:cNvPr id="4" name="Rectangle 3">
              <a:extLst>
                <a:ext uri="{FF2B5EF4-FFF2-40B4-BE49-F238E27FC236}">
                  <a16:creationId xmlns:a16="http://schemas.microsoft.com/office/drawing/2014/main" id="{BB79ABBE-D635-4740-85D9-3AF519933D48}"/>
                </a:ext>
              </a:extLst>
            </p:cNvPr>
            <p:cNvSpPr/>
            <p:nvPr/>
          </p:nvSpPr>
          <p:spPr>
            <a:xfrm>
              <a:off x="766480" y="1078964"/>
              <a:ext cx="8965466" cy="1129225"/>
            </a:xfrm>
            <a:prstGeom prst="rect">
              <a:avLst/>
            </a:prstGeom>
          </p:spPr>
          <p:txBody>
            <a:bodyPr wrap="square">
              <a:spAutoFit/>
            </a:bodyPr>
            <a:lstStyle/>
            <a:p>
              <a:pPr algn="ctr" defTabSz="342900">
                <a:lnSpc>
                  <a:spcPct val="135000"/>
                </a:lnSpc>
              </a:pPr>
              <a:r>
                <a:rPr lang="vi-VN" sz="2400" b="1" dirty="0">
                  <a:solidFill>
                    <a:srgbClr val="F03C69"/>
                  </a:solidFill>
                  <a:latin typeface="UTM Avo" panose="02040603050506020204" pitchFamily="18" charset="0"/>
                  <a:cs typeface="Times New Roman" panose="02020603050405020304" pitchFamily="18" charset="0"/>
                </a:rPr>
                <a:t>Em</a:t>
              </a:r>
              <a:r>
                <a:rPr lang="en-US" sz="2400" b="1" dirty="0">
                  <a:solidFill>
                    <a:srgbClr val="F03C69"/>
                  </a:solidFill>
                  <a:latin typeface="UTM Avo" panose="02040603050506020204" pitchFamily="18" charset="0"/>
                  <a:cs typeface="Times New Roman" panose="02020603050405020304" pitchFamily="18" charset="0"/>
                </a:rPr>
                <a:t> </a:t>
              </a:r>
              <a:r>
                <a:rPr lang="vi-VN" sz="2400" b="1" dirty="0">
                  <a:solidFill>
                    <a:srgbClr val="F03C69"/>
                  </a:solidFill>
                  <a:latin typeface="UTM Avo" panose="02040603050506020204" pitchFamily="18" charset="0"/>
                  <a:cs typeface="Times New Roman" panose="02020603050405020304" pitchFamily="18" charset="0"/>
                </a:rPr>
                <a:t>có</a:t>
              </a:r>
              <a:r>
                <a:rPr lang="en-US" sz="2400" b="1" dirty="0">
                  <a:solidFill>
                    <a:srgbClr val="F03C69"/>
                  </a:solidFill>
                  <a:latin typeface="UTM Avo" panose="02040603050506020204" pitchFamily="18" charset="0"/>
                  <a:cs typeface="Times New Roman" panose="02020603050405020304" pitchFamily="18" charset="0"/>
                </a:rPr>
                <a:t> </a:t>
              </a:r>
              <a:r>
                <a:rPr lang="vi-VN" sz="2400" b="1" dirty="0">
                  <a:solidFill>
                    <a:srgbClr val="F03C69"/>
                  </a:solidFill>
                  <a:latin typeface="UTM Avo" panose="02040603050506020204" pitchFamily="18" charset="0"/>
                  <a:cs typeface="Times New Roman" panose="02020603050405020304" pitchFamily="18" charset="0"/>
                </a:rPr>
                <a:t>thể xoá từng</a:t>
              </a:r>
              <a:r>
                <a:rPr lang="en-US" sz="2400" b="1" dirty="0">
                  <a:solidFill>
                    <a:srgbClr val="F03C69"/>
                  </a:solidFill>
                  <a:latin typeface="UTM Avo" panose="02040603050506020204" pitchFamily="18" charset="0"/>
                  <a:cs typeface="Times New Roman" panose="02020603050405020304" pitchFamily="18" charset="0"/>
                </a:rPr>
                <a:t> </a:t>
              </a:r>
              <a:r>
                <a:rPr lang="vi-VN" sz="2400" b="1" dirty="0">
                  <a:solidFill>
                    <a:srgbClr val="F03C69"/>
                  </a:solidFill>
                  <a:latin typeface="UTM Avo" panose="02040603050506020204" pitchFamily="18" charset="0"/>
                  <a:cs typeface="Times New Roman" panose="02020603050405020304" pitchFamily="18" charset="0"/>
                </a:rPr>
                <a:t>kí</a:t>
              </a:r>
              <a:r>
                <a:rPr lang="en-US" sz="2400" b="1" dirty="0">
                  <a:solidFill>
                    <a:srgbClr val="F03C69"/>
                  </a:solidFill>
                  <a:latin typeface="UTM Avo" panose="02040603050506020204" pitchFamily="18" charset="0"/>
                  <a:cs typeface="Times New Roman" panose="02020603050405020304" pitchFamily="18" charset="0"/>
                </a:rPr>
                <a:t> </a:t>
              </a:r>
              <a:r>
                <a:rPr lang="vi-VN" sz="2400" b="1" dirty="0">
                  <a:solidFill>
                    <a:srgbClr val="F03C69"/>
                  </a:solidFill>
                  <a:latin typeface="UTM Avo" panose="02040603050506020204" pitchFamily="18" charset="0"/>
                  <a:cs typeface="Times New Roman" panose="02020603050405020304" pitchFamily="18" charset="0"/>
                </a:rPr>
                <a:t>tự</a:t>
              </a:r>
              <a:r>
                <a:rPr lang="en-US" sz="2400" b="1" dirty="0">
                  <a:solidFill>
                    <a:srgbClr val="F03C69"/>
                  </a:solidFill>
                  <a:latin typeface="UTM Avo" panose="02040603050506020204" pitchFamily="18" charset="0"/>
                  <a:cs typeface="Times New Roman" panose="02020603050405020304" pitchFamily="18" charset="0"/>
                </a:rPr>
                <a:t> </a:t>
              </a:r>
              <a:r>
                <a:rPr lang="vi-VN" sz="2400" b="1" dirty="0">
                  <a:solidFill>
                    <a:srgbClr val="F03C69"/>
                  </a:solidFill>
                  <a:latin typeface="UTM Avo" panose="02040603050506020204" pitchFamily="18" charset="0"/>
                  <a:cs typeface="Times New Roman" panose="02020603050405020304" pitchFamily="18" charset="0"/>
                </a:rPr>
                <a:t>hoặc</a:t>
              </a:r>
              <a:r>
                <a:rPr lang="en-US" sz="2400" b="1" dirty="0">
                  <a:solidFill>
                    <a:srgbClr val="F03C69"/>
                  </a:solidFill>
                  <a:latin typeface="UTM Avo" panose="02040603050506020204" pitchFamily="18" charset="0"/>
                  <a:cs typeface="Times New Roman" panose="02020603050405020304" pitchFamily="18" charset="0"/>
                </a:rPr>
                <a:t> </a:t>
              </a:r>
              <a:r>
                <a:rPr lang="vi-VN" sz="2400" b="1" dirty="0">
                  <a:solidFill>
                    <a:srgbClr val="F03C69"/>
                  </a:solidFill>
                  <a:latin typeface="UTM Avo" panose="02040603050506020204" pitchFamily="18" charset="0"/>
                  <a:cs typeface="Times New Roman" panose="02020603050405020304" pitchFamily="18" charset="0"/>
                </a:rPr>
                <a:t>một</a:t>
              </a:r>
              <a:r>
                <a:rPr lang="en-US" sz="2400" b="1" dirty="0">
                  <a:solidFill>
                    <a:srgbClr val="F03C69"/>
                  </a:solidFill>
                  <a:latin typeface="UTM Avo" panose="02040603050506020204" pitchFamily="18" charset="0"/>
                  <a:cs typeface="Times New Roman" panose="02020603050405020304" pitchFamily="18" charset="0"/>
                </a:rPr>
                <a:t> </a:t>
              </a:r>
              <a:r>
                <a:rPr lang="vi-VN" sz="2400" b="1" dirty="0">
                  <a:solidFill>
                    <a:srgbClr val="F03C69"/>
                  </a:solidFill>
                  <a:latin typeface="UTM Avo" panose="02040603050506020204" pitchFamily="18" charset="0"/>
                  <a:cs typeface="Times New Roman" panose="02020603050405020304" pitchFamily="18" charset="0"/>
                </a:rPr>
                <a:t>phần</a:t>
              </a:r>
              <a:r>
                <a:rPr lang="en-US" sz="2400" b="1" dirty="0">
                  <a:solidFill>
                    <a:srgbClr val="F03C69"/>
                  </a:solidFill>
                  <a:latin typeface="UTM Avo" panose="02040603050506020204" pitchFamily="18" charset="0"/>
                  <a:cs typeface="Times New Roman" panose="02020603050405020304" pitchFamily="18" charset="0"/>
                </a:rPr>
                <a:t> </a:t>
              </a:r>
              <a:r>
                <a:rPr lang="vi-VN" sz="2400" b="1" dirty="0">
                  <a:solidFill>
                    <a:srgbClr val="F03C69"/>
                  </a:solidFill>
                  <a:latin typeface="UTM Avo" panose="02040603050506020204" pitchFamily="18" charset="0"/>
                  <a:cs typeface="Times New Roman" panose="02020603050405020304" pitchFamily="18" charset="0"/>
                </a:rPr>
                <a:t>văn</a:t>
              </a:r>
              <a:r>
                <a:rPr lang="en-US" sz="2400" b="1" dirty="0">
                  <a:solidFill>
                    <a:srgbClr val="F03C69"/>
                  </a:solidFill>
                  <a:latin typeface="UTM Avo" panose="02040603050506020204" pitchFamily="18" charset="0"/>
                  <a:cs typeface="Times New Roman" panose="02020603050405020304" pitchFamily="18" charset="0"/>
                </a:rPr>
                <a:t> </a:t>
              </a:r>
              <a:r>
                <a:rPr lang="vi-VN" sz="2400" b="1" dirty="0">
                  <a:solidFill>
                    <a:srgbClr val="F03C69"/>
                  </a:solidFill>
                  <a:latin typeface="UTM Avo" panose="02040603050506020204" pitchFamily="18" charset="0"/>
                  <a:cs typeface="Times New Roman" panose="02020603050405020304" pitchFamily="18" charset="0"/>
                </a:rPr>
                <a:t>bản</a:t>
              </a:r>
              <a:r>
                <a:rPr lang="en-US" sz="2400" b="1" dirty="0">
                  <a:solidFill>
                    <a:srgbClr val="F03C69"/>
                  </a:solidFill>
                  <a:latin typeface="UTM Avo" panose="02040603050506020204" pitchFamily="18" charset="0"/>
                  <a:cs typeface="Times New Roman" panose="02020603050405020304" pitchFamily="18" charset="0"/>
                </a:rPr>
                <a:t> </a:t>
              </a:r>
              <a:r>
                <a:rPr lang="vi-VN" sz="2400" b="1" dirty="0">
                  <a:solidFill>
                    <a:srgbClr val="F03C69"/>
                  </a:solidFill>
                  <a:latin typeface="UTM Avo" panose="02040603050506020204" pitchFamily="18" charset="0"/>
                  <a:cs typeface="Times New Roman" panose="02020603050405020304" pitchFamily="18" charset="0"/>
                </a:rPr>
                <a:t>bằng</a:t>
              </a:r>
              <a:r>
                <a:rPr lang="en-US" sz="2400" b="1" dirty="0">
                  <a:solidFill>
                    <a:srgbClr val="F03C69"/>
                  </a:solidFill>
                  <a:latin typeface="UTM Avo" panose="02040603050506020204" pitchFamily="18" charset="0"/>
                  <a:cs typeface="Times New Roman" panose="02020603050405020304" pitchFamily="18" charset="0"/>
                </a:rPr>
                <a:t> </a:t>
              </a:r>
              <a:r>
                <a:rPr lang="vi-VN" sz="2400" b="1" dirty="0">
                  <a:solidFill>
                    <a:srgbClr val="F03C69"/>
                  </a:solidFill>
                  <a:latin typeface="UTM Avo" panose="02040603050506020204" pitchFamily="18" charset="0"/>
                  <a:cs typeface="Times New Roman" panose="02020603050405020304" pitchFamily="18" charset="0"/>
                </a:rPr>
                <a:t>cách</a:t>
              </a:r>
              <a:r>
                <a:rPr lang="en-US" sz="2400" b="1" dirty="0">
                  <a:solidFill>
                    <a:srgbClr val="F03C69"/>
                  </a:solidFill>
                  <a:latin typeface="UTM Avo" panose="02040603050506020204" pitchFamily="18" charset="0"/>
                  <a:cs typeface="Times New Roman" panose="02020603050405020304" pitchFamily="18" charset="0"/>
                </a:rPr>
                <a:t> </a:t>
              </a:r>
              <a:r>
                <a:rPr lang="vi-VN" sz="2400" b="1" dirty="0">
                  <a:solidFill>
                    <a:srgbClr val="F03C69"/>
                  </a:solidFill>
                  <a:latin typeface="UTM Avo" panose="02040603050506020204" pitchFamily="18" charset="0"/>
                  <a:cs typeface="Times New Roman" panose="02020603050405020304" pitchFamily="18" charset="0"/>
                </a:rPr>
                <a:t>sử</a:t>
              </a:r>
              <a:r>
                <a:rPr lang="en-US" sz="2400" b="1" dirty="0">
                  <a:solidFill>
                    <a:srgbClr val="F03C69"/>
                  </a:solidFill>
                  <a:latin typeface="UTM Avo" panose="02040603050506020204" pitchFamily="18" charset="0"/>
                  <a:cs typeface="Times New Roman" panose="02020603050405020304" pitchFamily="18" charset="0"/>
                </a:rPr>
                <a:t> </a:t>
              </a:r>
              <a:r>
                <a:rPr lang="vi-VN" sz="2400" b="1" dirty="0">
                  <a:solidFill>
                    <a:srgbClr val="F03C69"/>
                  </a:solidFill>
                  <a:latin typeface="UTM Avo" panose="02040603050506020204" pitchFamily="18" charset="0"/>
                  <a:cs typeface="Times New Roman" panose="02020603050405020304" pitchFamily="18" charset="0"/>
                </a:rPr>
                <a:t>dụng</a:t>
              </a:r>
            </a:p>
            <a:p>
              <a:pPr algn="ctr" defTabSz="342900">
                <a:lnSpc>
                  <a:spcPct val="135000"/>
                </a:lnSpc>
              </a:pPr>
              <a:r>
                <a:rPr lang="vi-VN" sz="2400" b="1" dirty="0">
                  <a:solidFill>
                    <a:srgbClr val="F03C69"/>
                  </a:solidFill>
                  <a:latin typeface="UTM Avo" panose="02040603050506020204" pitchFamily="18" charset="0"/>
                  <a:cs typeface="Times New Roman" panose="02020603050405020304" pitchFamily="18" charset="0"/>
                </a:rPr>
                <a:t>phím Delete hoặc phím Backspace.</a:t>
              </a:r>
            </a:p>
          </p:txBody>
        </p:sp>
      </p:grpSp>
      <p:pic>
        <p:nvPicPr>
          <p:cNvPr id="9" name="Picture 8">
            <a:extLst>
              <a:ext uri="{FF2B5EF4-FFF2-40B4-BE49-F238E27FC236}">
                <a16:creationId xmlns:a16="http://schemas.microsoft.com/office/drawing/2014/main" id="{9C3889AC-5115-7710-160B-6C26972477DA}"/>
              </a:ext>
            </a:extLst>
          </p:cNvPr>
          <p:cNvPicPr>
            <a:picLocks noChangeAspect="1"/>
          </p:cNvPicPr>
          <p:nvPr/>
        </p:nvPicPr>
        <p:blipFill>
          <a:blip r:embed="rId3"/>
          <a:stretch>
            <a:fillRect/>
          </a:stretch>
        </p:blipFill>
        <p:spPr>
          <a:xfrm>
            <a:off x="139960" y="2956167"/>
            <a:ext cx="983065" cy="967824"/>
          </a:xfrm>
          <a:prstGeom prst="rect">
            <a:avLst/>
          </a:prstGeom>
        </p:spPr>
      </p:pic>
      <p:sp>
        <p:nvSpPr>
          <p:cNvPr id="18" name="TextBox 17">
            <a:extLst>
              <a:ext uri="{FF2B5EF4-FFF2-40B4-BE49-F238E27FC236}">
                <a16:creationId xmlns:a16="http://schemas.microsoft.com/office/drawing/2014/main" id="{906F8BCD-04ED-F30C-EE2A-CD2D539E8DEF}"/>
              </a:ext>
            </a:extLst>
          </p:cNvPr>
          <p:cNvSpPr txBox="1"/>
          <p:nvPr/>
        </p:nvSpPr>
        <p:spPr>
          <a:xfrm>
            <a:off x="1918586" y="2809211"/>
            <a:ext cx="8712701" cy="461665"/>
          </a:xfrm>
          <a:prstGeom prst="rect">
            <a:avLst/>
          </a:prstGeom>
          <a:noFill/>
        </p:spPr>
        <p:txBody>
          <a:bodyPr wrap="square">
            <a:spAutoFit/>
          </a:bodyPr>
          <a:lstStyle/>
          <a:p>
            <a:r>
              <a:rPr lang="en-US" sz="2400" dirty="0" err="1">
                <a:latin typeface="UTM  Avo"/>
              </a:rPr>
              <a:t>Phát</a:t>
            </a:r>
            <a:r>
              <a:rPr lang="en-US" sz="2400" dirty="0">
                <a:latin typeface="UTM  Avo"/>
              </a:rPr>
              <a:t> </a:t>
            </a:r>
            <a:r>
              <a:rPr lang="en-US" sz="2400" dirty="0" err="1">
                <a:latin typeface="UTM  Avo"/>
              </a:rPr>
              <a:t>biểu</a:t>
            </a:r>
            <a:r>
              <a:rPr lang="en-US" sz="2400" dirty="0">
                <a:latin typeface="UTM  Avo"/>
              </a:rPr>
              <a:t> </a:t>
            </a:r>
            <a:r>
              <a:rPr lang="en-US" sz="2400" dirty="0" err="1">
                <a:latin typeface="UTM  Avo"/>
              </a:rPr>
              <a:t>nào</a:t>
            </a:r>
            <a:r>
              <a:rPr lang="en-US" sz="2400" dirty="0">
                <a:latin typeface="UTM  Avo"/>
              </a:rPr>
              <a:t> </a:t>
            </a:r>
            <a:r>
              <a:rPr lang="en-US" sz="2400" dirty="0" err="1">
                <a:latin typeface="UTM  Avo"/>
              </a:rPr>
              <a:t>sau</a:t>
            </a:r>
            <a:r>
              <a:rPr lang="en-US" sz="2400" dirty="0">
                <a:latin typeface="UTM  Avo"/>
              </a:rPr>
              <a:t> </a:t>
            </a:r>
            <a:r>
              <a:rPr lang="en-US" sz="2400" dirty="0" err="1">
                <a:latin typeface="UTM  Avo"/>
              </a:rPr>
              <a:t>đây</a:t>
            </a:r>
            <a:r>
              <a:rPr lang="en-US" sz="2400" dirty="0">
                <a:latin typeface="UTM  Avo"/>
              </a:rPr>
              <a:t> </a:t>
            </a:r>
            <a:r>
              <a:rPr lang="en-US" sz="2400" dirty="0" err="1">
                <a:latin typeface="UTM  Avo"/>
              </a:rPr>
              <a:t>không</a:t>
            </a:r>
            <a:r>
              <a:rPr lang="en-US" sz="2400" dirty="0">
                <a:latin typeface="UTM  Avo"/>
              </a:rPr>
              <a:t> </a:t>
            </a:r>
            <a:r>
              <a:rPr lang="en-US" sz="2400" dirty="0" err="1">
                <a:latin typeface="UTM  Avo"/>
              </a:rPr>
              <a:t>đúng</a:t>
            </a:r>
            <a:r>
              <a:rPr lang="en-US" sz="2400" dirty="0">
                <a:latin typeface="UTM  Avo"/>
              </a:rPr>
              <a:t> </a:t>
            </a:r>
            <a:r>
              <a:rPr lang="en-US" sz="2400" dirty="0" err="1">
                <a:latin typeface="UTM  Avo"/>
              </a:rPr>
              <a:t>về</a:t>
            </a:r>
            <a:r>
              <a:rPr lang="en-US" sz="2400" dirty="0">
                <a:latin typeface="UTM  Avo"/>
              </a:rPr>
              <a:t> </a:t>
            </a:r>
            <a:r>
              <a:rPr lang="en-US" sz="2400" dirty="0" err="1">
                <a:latin typeface="UTM  Avo"/>
              </a:rPr>
              <a:t>thao</a:t>
            </a:r>
            <a:r>
              <a:rPr lang="en-US" sz="2400" dirty="0">
                <a:latin typeface="UTM  Avo"/>
              </a:rPr>
              <a:t> </a:t>
            </a:r>
            <a:r>
              <a:rPr lang="en-US" sz="2400" dirty="0" err="1">
                <a:latin typeface="UTM  Avo"/>
              </a:rPr>
              <a:t>tác</a:t>
            </a:r>
            <a:r>
              <a:rPr lang="en-US" sz="2400" dirty="0">
                <a:latin typeface="UTM  Avo"/>
              </a:rPr>
              <a:t> </a:t>
            </a:r>
            <a:r>
              <a:rPr lang="en-US" sz="2400" dirty="0" err="1">
                <a:latin typeface="UTM  Avo"/>
              </a:rPr>
              <a:t>xoá</a:t>
            </a:r>
            <a:r>
              <a:rPr lang="en-US" sz="2400" dirty="0">
                <a:latin typeface="UTM  Avo"/>
              </a:rPr>
              <a:t> </a:t>
            </a:r>
            <a:r>
              <a:rPr lang="en-US" sz="2400" dirty="0" err="1">
                <a:latin typeface="UTM  Avo"/>
              </a:rPr>
              <a:t>văn</a:t>
            </a:r>
            <a:r>
              <a:rPr lang="en-US" sz="2400" dirty="0">
                <a:latin typeface="UTM  Avo"/>
              </a:rPr>
              <a:t> </a:t>
            </a:r>
            <a:r>
              <a:rPr lang="en-US" sz="2400" dirty="0" err="1">
                <a:latin typeface="UTM  Avo"/>
              </a:rPr>
              <a:t>bản</a:t>
            </a:r>
            <a:r>
              <a:rPr lang="en-US" sz="2400" dirty="0">
                <a:latin typeface="UTM  Avo"/>
              </a:rPr>
              <a:t>?</a:t>
            </a:r>
          </a:p>
        </p:txBody>
      </p:sp>
      <p:sp>
        <p:nvSpPr>
          <p:cNvPr id="20" name="TextBox 19">
            <a:extLst>
              <a:ext uri="{FF2B5EF4-FFF2-40B4-BE49-F238E27FC236}">
                <a16:creationId xmlns:a16="http://schemas.microsoft.com/office/drawing/2014/main" id="{7A11833B-E662-3D31-19A1-3C6F17A44855}"/>
              </a:ext>
            </a:extLst>
          </p:cNvPr>
          <p:cNvSpPr txBox="1"/>
          <p:nvPr/>
        </p:nvSpPr>
        <p:spPr>
          <a:xfrm>
            <a:off x="1518184" y="3571205"/>
            <a:ext cx="10537321" cy="2862322"/>
          </a:xfrm>
          <a:prstGeom prst="rect">
            <a:avLst/>
          </a:prstGeom>
          <a:noFill/>
        </p:spPr>
        <p:txBody>
          <a:bodyPr wrap="square">
            <a:spAutoFit/>
          </a:bodyPr>
          <a:lstStyle/>
          <a:p>
            <a:pPr>
              <a:lnSpc>
                <a:spcPct val="150000"/>
              </a:lnSpc>
            </a:pPr>
            <a:r>
              <a:rPr lang="en-US" sz="2400" dirty="0">
                <a:latin typeface="UTM  Avo"/>
              </a:rPr>
              <a:t>A. </a:t>
            </a:r>
            <a:r>
              <a:rPr lang="vi-VN" sz="2400" dirty="0">
                <a:latin typeface="UTM  Avo"/>
              </a:rPr>
              <a:t>Chọn phần văn bản rồi nhấn phím </a:t>
            </a:r>
            <a:r>
              <a:rPr lang="en-US" sz="2400" dirty="0">
                <a:latin typeface="UTM  Avo"/>
              </a:rPr>
              <a:t>      </a:t>
            </a:r>
            <a:r>
              <a:rPr lang="vi-VN" sz="2400" dirty="0">
                <a:latin typeface="UTM  Avo"/>
              </a:rPr>
              <a:t>sẽ xoá phần văn bản được chọn. </a:t>
            </a:r>
            <a:endParaRPr lang="en-US" sz="2400" dirty="0">
              <a:latin typeface="UTM  Avo"/>
            </a:endParaRPr>
          </a:p>
          <a:p>
            <a:pPr>
              <a:lnSpc>
                <a:spcPct val="150000"/>
              </a:lnSpc>
            </a:pPr>
            <a:r>
              <a:rPr lang="vi-VN" sz="2400" dirty="0">
                <a:latin typeface="UTM  Avo"/>
              </a:rPr>
              <a:t>B. Nhấn phím Delete sẽ xoá kí tự bên phải con trỏ soạn thảo. </a:t>
            </a:r>
            <a:endParaRPr lang="en-US" sz="2400" dirty="0">
              <a:latin typeface="UTM  Avo"/>
            </a:endParaRPr>
          </a:p>
          <a:p>
            <a:pPr>
              <a:lnSpc>
                <a:spcPct val="150000"/>
              </a:lnSpc>
            </a:pPr>
            <a:r>
              <a:rPr lang="vi-VN" sz="2400" dirty="0">
                <a:latin typeface="UTM  Avo"/>
              </a:rPr>
              <a:t>C. Nhấn phím Backspace sẽ xoá kí tự bên trái con trỏ soạn thảo. </a:t>
            </a:r>
            <a:endParaRPr lang="en-US" sz="2400" dirty="0">
              <a:latin typeface="UTM  Avo"/>
            </a:endParaRPr>
          </a:p>
          <a:p>
            <a:pPr>
              <a:lnSpc>
                <a:spcPct val="150000"/>
              </a:lnSpc>
            </a:pPr>
            <a:r>
              <a:rPr lang="vi-VN" sz="2400" dirty="0">
                <a:latin typeface="UTM  Avo"/>
              </a:rPr>
              <a:t>D. Chọn phần văn bản rồi nhấn phím Delete hoặc Backspace để xoá phần văn bản được chọn.</a:t>
            </a:r>
            <a:endParaRPr lang="en-US" sz="2400" dirty="0">
              <a:latin typeface="UTM  Avo"/>
            </a:endParaRPr>
          </a:p>
        </p:txBody>
      </p:sp>
      <p:pic>
        <p:nvPicPr>
          <p:cNvPr id="22" name="Picture 21">
            <a:extLst>
              <a:ext uri="{FF2B5EF4-FFF2-40B4-BE49-F238E27FC236}">
                <a16:creationId xmlns:a16="http://schemas.microsoft.com/office/drawing/2014/main" id="{DF415264-A271-4DC0-26B6-F33862BD35A9}"/>
              </a:ext>
            </a:extLst>
          </p:cNvPr>
          <p:cNvPicPr>
            <a:picLocks noChangeAspect="1"/>
          </p:cNvPicPr>
          <p:nvPr/>
        </p:nvPicPr>
        <p:blipFill>
          <a:blip r:embed="rId4"/>
          <a:stretch>
            <a:fillRect/>
          </a:stretch>
        </p:blipFill>
        <p:spPr>
          <a:xfrm>
            <a:off x="6642051" y="3615997"/>
            <a:ext cx="479185" cy="441355"/>
          </a:xfrm>
          <a:prstGeom prst="rect">
            <a:avLst/>
          </a:prstGeom>
        </p:spPr>
      </p:pic>
      <p:sp>
        <p:nvSpPr>
          <p:cNvPr id="11" name="Oval 10"/>
          <p:cNvSpPr/>
          <p:nvPr/>
        </p:nvSpPr>
        <p:spPr>
          <a:xfrm>
            <a:off x="1419024" y="3718717"/>
            <a:ext cx="577516" cy="41054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86754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heel(1)">
                                      <p:cBhvr>
                                        <p:cTn id="19"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22632" y="244442"/>
            <a:ext cx="11430556" cy="6401749"/>
            <a:chOff x="522632" y="244442"/>
            <a:chExt cx="11430556" cy="6401749"/>
          </a:xfrm>
        </p:grpSpPr>
        <p:sp>
          <p:nvSpPr>
            <p:cNvPr id="3" name="Rectangle 2">
              <a:extLst>
                <a:ext uri="{FF2B5EF4-FFF2-40B4-BE49-F238E27FC236}">
                  <a16:creationId xmlns:a16="http://schemas.microsoft.com/office/drawing/2014/main" id="{B437E9CC-34D6-462E-A3E3-838E142BCC53}"/>
                </a:ext>
              </a:extLst>
            </p:cNvPr>
            <p:cNvSpPr/>
            <p:nvPr/>
          </p:nvSpPr>
          <p:spPr>
            <a:xfrm>
              <a:off x="522632" y="244442"/>
              <a:ext cx="9770221" cy="671851"/>
            </a:xfrm>
            <a:prstGeom prst="rect">
              <a:avLst/>
            </a:prstGeom>
          </p:spPr>
          <p:txBody>
            <a:bodyPr wrap="square">
              <a:spAutoFit/>
            </a:bodyPr>
            <a:lstStyle/>
            <a:p>
              <a:pPr defTabSz="342900">
                <a:lnSpc>
                  <a:spcPct val="150000"/>
                </a:lnSpc>
              </a:pPr>
              <a:r>
                <a:rPr lang="vi-VN" sz="2800" b="1" dirty="0">
                  <a:solidFill>
                    <a:srgbClr val="F03C69"/>
                  </a:solidFill>
                  <a:latin typeface="UTM  Avo"/>
                  <a:cs typeface="Times New Roman" panose="02020603050405020304" pitchFamily="18" charset="0"/>
                </a:rPr>
                <a:t>3. Thực hành một số thao tác cơ bản</a:t>
              </a:r>
            </a:p>
          </p:txBody>
        </p:sp>
        <p:sp>
          <p:nvSpPr>
            <p:cNvPr id="4" name="Rectangle 3">
              <a:extLst>
                <a:ext uri="{FF2B5EF4-FFF2-40B4-BE49-F238E27FC236}">
                  <a16:creationId xmlns:a16="http://schemas.microsoft.com/office/drawing/2014/main" id="{5D9A1839-3388-45F5-9F22-2C3960116CFC}"/>
                </a:ext>
              </a:extLst>
            </p:cNvPr>
            <p:cNvSpPr/>
            <p:nvPr/>
          </p:nvSpPr>
          <p:spPr>
            <a:xfrm>
              <a:off x="522632" y="809983"/>
              <a:ext cx="10289912" cy="577787"/>
            </a:xfrm>
            <a:prstGeom prst="rect">
              <a:avLst/>
            </a:prstGeom>
          </p:spPr>
          <p:txBody>
            <a:bodyPr wrap="square">
              <a:spAutoFit/>
            </a:bodyPr>
            <a:lstStyle/>
            <a:p>
              <a:pPr defTabSz="342900">
                <a:lnSpc>
                  <a:spcPct val="150000"/>
                </a:lnSpc>
              </a:pPr>
              <a:r>
                <a:rPr lang="en-US" sz="2400" b="1" dirty="0" err="1">
                  <a:solidFill>
                    <a:schemeClr val="accent6"/>
                  </a:solidFill>
                  <a:latin typeface="UTM Avo" panose="02040603050506020204" pitchFamily="18" charset="0"/>
                  <a:cs typeface="Times New Roman" panose="02020603050405020304" pitchFamily="18" charset="0"/>
                </a:rPr>
                <a:t>Nhiệm</a:t>
              </a:r>
              <a:r>
                <a:rPr lang="en-US" sz="2400" b="1" dirty="0">
                  <a:solidFill>
                    <a:schemeClr val="accent6"/>
                  </a:solidFill>
                  <a:latin typeface="UTM Avo" panose="02040603050506020204" pitchFamily="18" charset="0"/>
                  <a:cs typeface="Times New Roman" panose="02020603050405020304" pitchFamily="18" charset="0"/>
                </a:rPr>
                <a:t> </a:t>
              </a:r>
              <a:r>
                <a:rPr lang="en-US" sz="2400" b="1" dirty="0" err="1">
                  <a:solidFill>
                    <a:schemeClr val="accent6"/>
                  </a:solidFill>
                  <a:latin typeface="UTM Avo" panose="02040603050506020204" pitchFamily="18" charset="0"/>
                  <a:cs typeface="Times New Roman" panose="02020603050405020304" pitchFamily="18" charset="0"/>
                </a:rPr>
                <a:t>vụ</a:t>
              </a:r>
              <a:r>
                <a:rPr lang="en-US" sz="2400" b="1" dirty="0">
                  <a:solidFill>
                    <a:schemeClr val="accent6"/>
                  </a:solidFill>
                  <a:latin typeface="UTM Avo" panose="02040603050506020204" pitchFamily="18" charset="0"/>
                  <a:cs typeface="Times New Roman" panose="02020603050405020304" pitchFamily="18" charset="0"/>
                </a:rPr>
                <a:t> 1: </a:t>
              </a:r>
              <a:r>
                <a:rPr lang="en-US" sz="2400" dirty="0" err="1">
                  <a:latin typeface="UTM Avo" panose="02040603050506020204" pitchFamily="18" charset="0"/>
                  <a:cs typeface="Times New Roman" panose="02020603050405020304" pitchFamily="18" charset="0"/>
                </a:rPr>
                <a:t>Khởi</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động</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phần</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mềm</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và</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soạn</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thảo</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đoạn</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văn</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bản</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tiếng</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Việt</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sau</a:t>
              </a:r>
              <a:r>
                <a:rPr lang="en-US" sz="2400" dirty="0">
                  <a:latin typeface="UTM Avo" panose="02040603050506020204" pitchFamily="18" charset="0"/>
                  <a:cs typeface="Times New Roman" panose="02020603050405020304" pitchFamily="18" charset="0"/>
                </a:rPr>
                <a:t>:</a:t>
              </a:r>
            </a:p>
          </p:txBody>
        </p:sp>
        <p:pic>
          <p:nvPicPr>
            <p:cNvPr id="6" name="Picture 5">
              <a:extLst>
                <a:ext uri="{FF2B5EF4-FFF2-40B4-BE49-F238E27FC236}">
                  <a16:creationId xmlns:a16="http://schemas.microsoft.com/office/drawing/2014/main" id="{6B279BBB-7B68-AD50-A243-9E7B13BDBCA0}"/>
                </a:ext>
              </a:extLst>
            </p:cNvPr>
            <p:cNvPicPr>
              <a:picLocks noChangeAspect="1"/>
            </p:cNvPicPr>
            <p:nvPr/>
          </p:nvPicPr>
          <p:blipFill>
            <a:blip r:embed="rId2"/>
            <a:stretch>
              <a:fillRect/>
            </a:stretch>
          </p:blipFill>
          <p:spPr>
            <a:xfrm>
              <a:off x="679649" y="1404471"/>
              <a:ext cx="9770221" cy="2916695"/>
            </a:xfrm>
            <a:prstGeom prst="rect">
              <a:avLst/>
            </a:prstGeom>
          </p:spPr>
        </p:pic>
        <p:sp>
          <p:nvSpPr>
            <p:cNvPr id="16" name="TextBox 15">
              <a:extLst>
                <a:ext uri="{FF2B5EF4-FFF2-40B4-BE49-F238E27FC236}">
                  <a16:creationId xmlns:a16="http://schemas.microsoft.com/office/drawing/2014/main" id="{D0B6F68B-22B8-01FD-CF3E-57F0D70069A2}"/>
                </a:ext>
              </a:extLst>
            </p:cNvPr>
            <p:cNvSpPr txBox="1"/>
            <p:nvPr/>
          </p:nvSpPr>
          <p:spPr>
            <a:xfrm>
              <a:off x="522632" y="4337867"/>
              <a:ext cx="11430556" cy="2308324"/>
            </a:xfrm>
            <a:prstGeom prst="rect">
              <a:avLst/>
            </a:prstGeom>
            <a:noFill/>
          </p:spPr>
          <p:txBody>
            <a:bodyPr wrap="square">
              <a:spAutoFit/>
            </a:bodyPr>
            <a:lstStyle/>
            <a:p>
              <a:r>
                <a:rPr lang="vi-VN" dirty="0">
                  <a:latin typeface="UTM  Avo"/>
                </a:rPr>
                <a:t>Sau khi gõ xong hãy đọc lại đoạn văn bản và chỉnh sửa lại các chữ gõ sai. </a:t>
              </a:r>
              <a:endParaRPr lang="en-US" dirty="0">
                <a:latin typeface="UTM  Avo"/>
              </a:endParaRPr>
            </a:p>
            <a:p>
              <a:r>
                <a:rPr lang="vi-VN" b="1" i="1" dirty="0">
                  <a:solidFill>
                    <a:schemeClr val="accent6"/>
                  </a:solidFill>
                  <a:latin typeface="UTM  Avo"/>
                </a:rPr>
                <a:t>Hướng dẫn: </a:t>
              </a:r>
              <a:r>
                <a:rPr lang="vi-VN" dirty="0">
                  <a:latin typeface="UTM  Avo"/>
                </a:rPr>
                <a:t>(Những hướng dẫn sau đây sử dụng phần mềm Microsoft Word 2010 để minh hoạ).</a:t>
              </a:r>
              <a:endParaRPr lang="en-US" dirty="0">
                <a:latin typeface="UTM  Avo"/>
              </a:endParaRPr>
            </a:p>
            <a:p>
              <a:r>
                <a:rPr lang="en-US" dirty="0">
                  <a:latin typeface="UTM  Avo"/>
                </a:rPr>
                <a:t>	</a:t>
              </a:r>
            </a:p>
            <a:p>
              <a:r>
                <a:rPr lang="vi-VN" i="1" dirty="0">
                  <a:solidFill>
                    <a:schemeClr val="accent6"/>
                  </a:solidFill>
                  <a:latin typeface="UTM  Avo"/>
                </a:rPr>
                <a:t>Bước 1</a:t>
              </a:r>
              <a:r>
                <a:rPr lang="vi-VN" i="1" dirty="0">
                  <a:solidFill>
                    <a:schemeClr val="accent6">
                      <a:lumMod val="60000"/>
                      <a:lumOff val="40000"/>
                    </a:schemeClr>
                  </a:solidFill>
                  <a:latin typeface="UTM  Avo"/>
                </a:rPr>
                <a:t>: </a:t>
              </a:r>
              <a:r>
                <a:rPr lang="vi-VN" dirty="0">
                  <a:latin typeface="UTM  Avo"/>
                </a:rPr>
                <a:t>Quan sát trên màn hình nền để nhận biết biểu tượng </a:t>
              </a:r>
              <a:r>
                <a:rPr lang="en-US" dirty="0">
                  <a:latin typeface="UTM  Avo"/>
                </a:rPr>
                <a:t>             </a:t>
              </a:r>
              <a:r>
                <a:rPr lang="vi-VN" dirty="0">
                  <a:latin typeface="UTM  Avo"/>
                </a:rPr>
                <a:t>của phần mềm soạn thảo văn bản Word. </a:t>
              </a:r>
              <a:endParaRPr lang="en-US" dirty="0">
                <a:latin typeface="UTM  Avo"/>
              </a:endParaRPr>
            </a:p>
            <a:p>
              <a:r>
                <a:rPr lang="vi-VN" i="1" dirty="0">
                  <a:solidFill>
                    <a:schemeClr val="accent6"/>
                  </a:solidFill>
                  <a:latin typeface="UTM  Avo"/>
                </a:rPr>
                <a:t>Bước 2: </a:t>
              </a:r>
              <a:r>
                <a:rPr lang="vi-VN" dirty="0">
                  <a:latin typeface="UTM  Avo"/>
                </a:rPr>
                <a:t>Nháy đúp chuột vào biểu tượng trên để khởi động phần mềm. Quan sát màn hình để nhận biết các thành phần của màn hình làm việc như minh hoạ trong Hình 39.</a:t>
              </a:r>
              <a:endParaRPr lang="en-US" dirty="0">
                <a:latin typeface="UTM  Avo"/>
              </a:endParaRPr>
            </a:p>
            <a:p>
              <a:r>
                <a:rPr lang="vi-VN" i="1" dirty="0">
                  <a:solidFill>
                    <a:schemeClr val="accent6"/>
                  </a:solidFill>
                  <a:latin typeface="UTM  Avo"/>
                </a:rPr>
                <a:t>Bước </a:t>
              </a:r>
              <a:r>
                <a:rPr lang="vi-VN" i="1" dirty="0" smtClean="0">
                  <a:solidFill>
                    <a:schemeClr val="accent6"/>
                  </a:solidFill>
                  <a:latin typeface="UTM  Avo"/>
                </a:rPr>
                <a:t>3: </a:t>
              </a:r>
              <a:r>
                <a:rPr lang="vi-VN" dirty="0" smtClean="0">
                  <a:latin typeface="UTM  Avo"/>
                </a:rPr>
                <a:t>Nháy chuột vào vùng soạn thảo để chắc chắn con trỏ soạn thảo đang nhấp nháy. Gõ đoạn văn bản vào </a:t>
              </a:r>
              <a:r>
                <a:rPr lang="vi-VN" dirty="0">
                  <a:latin typeface="UTM  Avo"/>
                </a:rPr>
                <a:t>vùng soạn thảo </a:t>
              </a:r>
              <a:r>
                <a:rPr lang="vi-VN" dirty="0" smtClean="0">
                  <a:latin typeface="UTM  Avo"/>
                </a:rPr>
                <a:t>như </a:t>
              </a:r>
              <a:r>
                <a:rPr lang="vi-VN" dirty="0">
                  <a:latin typeface="UTM  Avo"/>
                </a:rPr>
                <a:t>minh hoạ trong Hình 42. </a:t>
              </a:r>
              <a:endParaRPr lang="en-US" dirty="0">
                <a:latin typeface="UTM  Avo"/>
              </a:endParaRPr>
            </a:p>
          </p:txBody>
        </p:sp>
        <p:pic>
          <p:nvPicPr>
            <p:cNvPr id="18" name="Picture 17">
              <a:extLst>
                <a:ext uri="{FF2B5EF4-FFF2-40B4-BE49-F238E27FC236}">
                  <a16:creationId xmlns:a16="http://schemas.microsoft.com/office/drawing/2014/main" id="{1C99A279-1A2A-F95A-96AC-6FF97CCAE2B2}"/>
                </a:ext>
              </a:extLst>
            </p:cNvPr>
            <p:cNvPicPr>
              <a:picLocks noChangeAspect="1"/>
            </p:cNvPicPr>
            <p:nvPr/>
          </p:nvPicPr>
          <p:blipFill>
            <a:blip r:embed="rId3"/>
            <a:stretch>
              <a:fillRect/>
            </a:stretch>
          </p:blipFill>
          <p:spPr>
            <a:xfrm>
              <a:off x="6962699" y="4985020"/>
              <a:ext cx="482476" cy="507009"/>
            </a:xfrm>
            <a:prstGeom prst="rect">
              <a:avLst/>
            </a:prstGeom>
          </p:spPr>
        </p:pic>
      </p:grpSp>
    </p:spTree>
    <p:extLst>
      <p:ext uri="{BB962C8B-B14F-4D97-AF65-F5344CB8AC3E}">
        <p14:creationId xmlns:p14="http://schemas.microsoft.com/office/powerpoint/2010/main" val="7657173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B279BBB-7B68-AD50-A243-9E7B13BDBCA0}"/>
              </a:ext>
            </a:extLst>
          </p:cNvPr>
          <p:cNvPicPr>
            <a:picLocks noChangeAspect="1"/>
          </p:cNvPicPr>
          <p:nvPr/>
        </p:nvPicPr>
        <p:blipFill>
          <a:blip r:embed="rId2"/>
          <a:stretch>
            <a:fillRect/>
          </a:stretch>
        </p:blipFill>
        <p:spPr>
          <a:xfrm>
            <a:off x="522632" y="117566"/>
            <a:ext cx="11478936" cy="6591144"/>
          </a:xfrm>
          <a:prstGeom prst="rect">
            <a:avLst/>
          </a:prstGeom>
        </p:spPr>
      </p:pic>
    </p:spTree>
    <p:extLst>
      <p:ext uri="{BB962C8B-B14F-4D97-AF65-F5344CB8AC3E}">
        <p14:creationId xmlns:p14="http://schemas.microsoft.com/office/powerpoint/2010/main" val="37009687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4.6|21.8|32.7|2.7|1.5|1.1"/>
</p:tagLst>
</file>

<file path=ppt/tags/tag2.xml><?xml version="1.0" encoding="utf-8"?>
<p:tagLst xmlns:a="http://schemas.openxmlformats.org/drawingml/2006/main" xmlns:r="http://schemas.openxmlformats.org/officeDocument/2006/relationships" xmlns:p="http://schemas.openxmlformats.org/presentationml/2006/main">
  <p:tag name="TIMING" val="|4.6|21.8|32.7|2.7|1.5|1.1"/>
</p:tagLst>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5686</TotalTime>
  <Words>887</Words>
  <Application>Microsoft Office PowerPoint</Application>
  <PresentationFormat>Widescreen</PresentationFormat>
  <Paragraphs>81</Paragraphs>
  <Slides>13</Slides>
  <Notes>3</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13</vt:i4>
      </vt:variant>
    </vt:vector>
  </HeadingPairs>
  <TitlesOfParts>
    <vt:vector size="29" baseType="lpstr">
      <vt:lpstr>微软雅黑</vt:lpstr>
      <vt:lpstr>Arial</vt:lpstr>
      <vt:lpstr>Calibri</vt:lpstr>
      <vt:lpstr>等线</vt:lpstr>
      <vt:lpstr>iCiel Cadena</vt:lpstr>
      <vt:lpstr>Segoe Print</vt:lpstr>
      <vt:lpstr>SVN-Androgyne</vt:lpstr>
      <vt:lpstr>SVN-SAF</vt:lpstr>
      <vt:lpstr>Times New Roman</vt:lpstr>
      <vt:lpstr>UTM  Avo</vt:lpstr>
      <vt:lpstr>UTM Avo</vt:lpstr>
      <vt:lpstr>UTM Bienvenue</vt:lpstr>
      <vt:lpstr>UTM HelvetIns</vt:lpstr>
      <vt:lpstr>UVF Salome</vt:lpstr>
      <vt:lpstr>方正黑体_GBK</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DELL</cp:lastModifiedBy>
  <cp:revision>197</cp:revision>
  <dcterms:created xsi:type="dcterms:W3CDTF">2021-11-14T08:33:55Z</dcterms:created>
  <dcterms:modified xsi:type="dcterms:W3CDTF">2026-01-26T01:30:33Z</dcterms:modified>
</cp:coreProperties>
</file>