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83" r:id="rId2"/>
    <p:sldId id="2975" r:id="rId3"/>
    <p:sldId id="2979" r:id="rId4"/>
    <p:sldId id="2976" r:id="rId5"/>
    <p:sldId id="2981" r:id="rId6"/>
    <p:sldId id="2980" r:id="rId7"/>
    <p:sldId id="2987" r:id="rId8"/>
    <p:sldId id="2983" r:id="rId9"/>
    <p:sldId id="2984" r:id="rId10"/>
    <p:sldId id="2982" r:id="rId11"/>
    <p:sldId id="2994" r:id="rId12"/>
    <p:sldId id="2985" r:id="rId13"/>
    <p:sldId id="2986" r:id="rId14"/>
    <p:sldId id="2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998D7"/>
    <a:srgbClr val="FF3399"/>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0" autoAdjust="0"/>
    <p:restoredTop sz="94660"/>
  </p:normalViewPr>
  <p:slideViewPr>
    <p:cSldViewPr snapToGrid="0">
      <p:cViewPr varScale="1">
        <p:scale>
          <a:sx n="82" d="100"/>
          <a:sy n="82"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18/09/2025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4370772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6287266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14762886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15021619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1859247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9450365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24829336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4056348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7"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2418347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7731410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8628301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2367680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2177798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2124140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1339116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3927950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6" r:id="rId4"/>
    <p:sldLayoutId id="2147483665" r:id="rId5"/>
    <p:sldLayoutId id="2147483664" r:id="rId6"/>
    <p:sldLayoutId id="2147483663" r:id="rId7"/>
    <p:sldLayoutId id="2147483662" r:id="rId8"/>
    <p:sldLayoutId id="2147483661" r:id="rId9"/>
    <p:sldLayoutId id="2147483660" r:id="rId10"/>
    <p:sldLayoutId id="2147483659" r:id="rId11"/>
    <p:sldLayoutId id="2147483658" r:id="rId12"/>
    <p:sldLayoutId id="2147483657" r:id="rId13"/>
    <p:sldLayoutId id="2147483656" r:id="rId14"/>
    <p:sldLayoutId id="2147483655" r:id="rId15"/>
    <p:sldLayoutId id="2147483654" r:id="rId16"/>
    <p:sldLayoutId id="2147483653" r:id="rId17"/>
    <p:sldLayoutId id="2147483651" r:id="rId18"/>
    <p:sldLayoutId id="2147483652" r:id="rId19"/>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9.png"/><Relationship Id="rId12"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11" Type="http://schemas.openxmlformats.org/officeDocument/2006/relationships/image" Target="../media/image13.sv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1.sv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7.sv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22.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2.sv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2.sv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4302537"/>
            <a:ext cx="12658374" cy="2919953"/>
          </a:xfrm>
          <a:prstGeom prst="rect">
            <a:avLst/>
          </a:prstGeom>
        </p:spPr>
      </p:pic>
      <p:pic>
        <p:nvPicPr>
          <p:cNvPr id="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72164" y="842439"/>
            <a:ext cx="1664763" cy="1512215"/>
          </a:xfrm>
          <a:prstGeom prst="rect">
            <a:avLst/>
          </a:prstGeom>
        </p:spPr>
      </p:pic>
      <p:grpSp>
        <p:nvGrpSpPr>
          <p:cNvPr id="28" name="Group 27"/>
          <p:cNvGrpSpPr/>
          <p:nvPr/>
        </p:nvGrpSpPr>
        <p:grpSpPr>
          <a:xfrm>
            <a:off x="0" y="709930"/>
            <a:ext cx="7834630" cy="1556220"/>
            <a:chOff x="0" y="204868"/>
            <a:chExt cx="7315200" cy="1556143"/>
          </a:xfrm>
        </p:grpSpPr>
        <p:pic>
          <p:nvPicPr>
            <p:cNvPr id="14"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0" y="204868"/>
              <a:ext cx="7315200" cy="1556143"/>
            </a:xfrm>
            <a:prstGeom prst="rect">
              <a:avLst/>
            </a:prstGeom>
          </p:spPr>
        </p:pic>
        <p:sp>
          <p:nvSpPr>
            <p:cNvPr id="15" name="Rectangle 14"/>
            <p:cNvSpPr/>
            <p:nvPr/>
          </p:nvSpPr>
          <p:spPr>
            <a:xfrm>
              <a:off x="0" y="281251"/>
              <a:ext cx="6786880" cy="921975"/>
            </a:xfrm>
            <a:prstGeom prst="rect">
              <a:avLst/>
            </a:prstGeom>
          </p:spPr>
          <p:txBody>
            <a:bodyPr wrap="square">
              <a:spAutoFit/>
            </a:bodyPr>
            <a:lstStyle/>
            <a:p>
              <a:pPr algn="ctr" defTabSz="342900">
                <a:lnSpc>
                  <a:spcPct val="150000"/>
                </a:lnSpc>
              </a:pPr>
              <a:r>
                <a:rPr lang="en-US" sz="3600" b="1">
                  <a:solidFill>
                    <a:schemeClr val="bg1"/>
                  </a:solidFill>
                  <a:latin typeface="SVN-Adam Gorry" panose="02040603050506020204" pitchFamily="18" charset="0"/>
                  <a:cs typeface="Times New Roman" panose="02020603050405020304" pitchFamily="18" charset="0"/>
                </a:rPr>
                <a:t>CHỦ ĐỀ 1. MÁY TÍNH VÀ EM</a:t>
              </a:r>
              <a:endParaRPr lang="vi-VN" sz="3600" b="1">
                <a:solidFill>
                  <a:schemeClr val="bg1"/>
                </a:solidFill>
                <a:latin typeface="SVN-Avo" panose="02040603050506020204" pitchFamily="18" charset="0"/>
                <a:cs typeface="Times New Roman" panose="02020603050405020304" pitchFamily="18" charset="0"/>
              </a:endParaRPr>
            </a:p>
          </p:txBody>
        </p:sp>
      </p:grpSp>
      <p:grpSp>
        <p:nvGrpSpPr>
          <p:cNvPr id="29" name="Group 28"/>
          <p:cNvGrpSpPr/>
          <p:nvPr/>
        </p:nvGrpSpPr>
        <p:grpSpPr>
          <a:xfrm>
            <a:off x="880378" y="2058710"/>
            <a:ext cx="9849825" cy="2149410"/>
            <a:chOff x="1055313" y="1366069"/>
            <a:chExt cx="7632065" cy="2149410"/>
          </a:xfrm>
        </p:grpSpPr>
        <p:sp>
          <p:nvSpPr>
            <p:cNvPr id="26" name="Rectangle: Rounded Corners 25"/>
            <p:cNvSpPr/>
            <p:nvPr/>
          </p:nvSpPr>
          <p:spPr>
            <a:xfrm>
              <a:off x="2198313" y="1781994"/>
              <a:ext cx="6489065" cy="1346835"/>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055313" y="1366069"/>
              <a:ext cx="2076866" cy="1940925"/>
            </a:xfrm>
            <a:prstGeom prst="rect">
              <a:avLst/>
            </a:prstGeom>
          </p:spPr>
        </p:pic>
        <p:sp>
          <p:nvSpPr>
            <p:cNvPr id="24" name="Rectangle 23"/>
            <p:cNvSpPr/>
            <p:nvPr/>
          </p:nvSpPr>
          <p:spPr>
            <a:xfrm>
              <a:off x="1656456" y="1771310"/>
              <a:ext cx="874580" cy="642933"/>
            </a:xfrm>
            <a:prstGeom prst="rect">
              <a:avLst/>
            </a:prstGeom>
          </p:spPr>
          <p:txBody>
            <a:bodyPr wrap="square">
              <a:spAutoFit/>
            </a:bodyPr>
            <a:lstStyle/>
            <a:p>
              <a:pPr algn="ctr" defTabSz="342900">
                <a:lnSpc>
                  <a:spcPct val="150000"/>
                </a:lnSpc>
              </a:pPr>
              <a:r>
                <a:rPr lang="en-US" sz="2800" b="1">
                  <a:latin typeface="SVN-SAF" panose="02040603050506020204" pitchFamily="18" charset="0"/>
                  <a:cs typeface="Times New Roman" panose="02020603050405020304" pitchFamily="18" charset="0"/>
                </a:rPr>
                <a:t>BÀI</a:t>
              </a:r>
            </a:p>
          </p:txBody>
        </p:sp>
        <p:sp>
          <p:nvSpPr>
            <p:cNvPr id="25" name="Rectangle 24"/>
            <p:cNvSpPr/>
            <p:nvPr/>
          </p:nvSpPr>
          <p:spPr>
            <a:xfrm>
              <a:off x="1798272" y="2088107"/>
              <a:ext cx="625280" cy="1007455"/>
            </a:xfrm>
            <a:prstGeom prst="rect">
              <a:avLst/>
            </a:prstGeom>
          </p:spPr>
          <p:txBody>
            <a:bodyPr wrap="square">
              <a:spAutoFit/>
            </a:bodyPr>
            <a:lstStyle/>
            <a:p>
              <a:pPr algn="ctr" defTabSz="342900">
                <a:lnSpc>
                  <a:spcPct val="150000"/>
                </a:lnSpc>
              </a:pPr>
              <a:r>
                <a:rPr lang="en-US" sz="4400" b="1">
                  <a:latin typeface="UVF Salome" panose="02000503040000020003" pitchFamily="50" charset="0"/>
                  <a:cs typeface="Times New Roman" panose="02020603050405020304" pitchFamily="18" charset="0"/>
                </a:rPr>
                <a:t>1</a:t>
              </a:r>
              <a:endParaRPr lang="vi-VN" sz="4400" b="1">
                <a:latin typeface="UVF Salome" panose="02000503040000020003" pitchFamily="50" charset="0"/>
                <a:cs typeface="Times New Roman" panose="02020603050405020304" pitchFamily="18" charset="0"/>
              </a:endParaRPr>
            </a:p>
          </p:txBody>
        </p:sp>
        <p:sp>
          <p:nvSpPr>
            <p:cNvPr id="27" name="Rectangle 26"/>
            <p:cNvSpPr/>
            <p:nvPr/>
          </p:nvSpPr>
          <p:spPr>
            <a:xfrm>
              <a:off x="3150385" y="1863873"/>
              <a:ext cx="5518785" cy="1651606"/>
            </a:xfrm>
            <a:prstGeom prst="rect">
              <a:avLst/>
            </a:prstGeom>
          </p:spPr>
          <p:txBody>
            <a:bodyPr wrap="square">
              <a:spAutoFit/>
            </a:bodyPr>
            <a:lstStyle/>
            <a:p>
              <a:pPr algn="ctr" defTabSz="342900">
                <a:lnSpc>
                  <a:spcPct val="150000"/>
                </a:lnSpc>
              </a:pPr>
              <a:r>
                <a:rPr lang="en-US" altLang="vi-VN" sz="3600" b="1" dirty="0" err="1">
                  <a:solidFill>
                    <a:srgbClr val="F93265"/>
                  </a:solidFill>
                  <a:latin typeface="UTM Avo" panose="02040603050506020204" pitchFamily="18" charset="0"/>
                  <a:cs typeface="Times New Roman" panose="02020603050405020304" pitchFamily="18" charset="0"/>
                </a:rPr>
                <a:t>Phần</a:t>
              </a:r>
              <a:r>
                <a:rPr lang="en-US" altLang="vi-VN" sz="3600" b="1" dirty="0">
                  <a:solidFill>
                    <a:srgbClr val="F93265"/>
                  </a:solidFill>
                  <a:latin typeface="UTM Avo" panose="02040603050506020204" pitchFamily="18" charset="0"/>
                  <a:cs typeface="Times New Roman" panose="02020603050405020304" pitchFamily="18" charset="0"/>
                </a:rPr>
                <a:t> </a:t>
              </a:r>
              <a:r>
                <a:rPr lang="en-US" altLang="vi-VN" sz="3600" b="1" dirty="0" err="1">
                  <a:solidFill>
                    <a:srgbClr val="F93265"/>
                  </a:solidFill>
                  <a:latin typeface="UTM Avo" panose="02040603050506020204" pitchFamily="18" charset="0"/>
                  <a:cs typeface="Times New Roman" panose="02020603050405020304" pitchFamily="18" charset="0"/>
                </a:rPr>
                <a:t>cứng</a:t>
              </a:r>
              <a:r>
                <a:rPr lang="en-US" altLang="vi-VN" sz="3600" b="1" dirty="0">
                  <a:solidFill>
                    <a:srgbClr val="F93265"/>
                  </a:solidFill>
                  <a:latin typeface="UTM Avo" panose="02040603050506020204" pitchFamily="18" charset="0"/>
                  <a:cs typeface="Times New Roman" panose="02020603050405020304" pitchFamily="18" charset="0"/>
                </a:rPr>
                <a:t> </a:t>
              </a:r>
              <a:r>
                <a:rPr lang="en-US" altLang="vi-VN" sz="3600" b="1" dirty="0" err="1">
                  <a:solidFill>
                    <a:srgbClr val="F93265"/>
                  </a:solidFill>
                  <a:latin typeface="UTM Avo" panose="02040603050506020204" pitchFamily="18" charset="0"/>
                  <a:cs typeface="Times New Roman" panose="02020603050405020304" pitchFamily="18" charset="0"/>
                </a:rPr>
                <a:t>và</a:t>
              </a:r>
              <a:r>
                <a:rPr lang="en-US" altLang="vi-VN" sz="3600" b="1" dirty="0">
                  <a:solidFill>
                    <a:srgbClr val="F93265"/>
                  </a:solidFill>
                  <a:latin typeface="UTM Avo" panose="02040603050506020204" pitchFamily="18" charset="0"/>
                  <a:cs typeface="Times New Roman" panose="02020603050405020304" pitchFamily="18" charset="0"/>
                </a:rPr>
                <a:t> </a:t>
              </a:r>
              <a:r>
                <a:rPr lang="en-US" altLang="vi-VN" sz="3600" b="1" dirty="0" err="1">
                  <a:solidFill>
                    <a:srgbClr val="F93265"/>
                  </a:solidFill>
                  <a:latin typeface="UTM Avo" panose="02040603050506020204" pitchFamily="18" charset="0"/>
                  <a:cs typeface="Times New Roman" panose="02020603050405020304" pitchFamily="18" charset="0"/>
                </a:rPr>
                <a:t>phần</a:t>
              </a:r>
              <a:r>
                <a:rPr lang="en-US" altLang="vi-VN" sz="3600" b="1" dirty="0">
                  <a:solidFill>
                    <a:srgbClr val="F93265"/>
                  </a:solidFill>
                  <a:latin typeface="UTM Avo" panose="02040603050506020204" pitchFamily="18" charset="0"/>
                  <a:cs typeface="Times New Roman" panose="02020603050405020304" pitchFamily="18" charset="0"/>
                </a:rPr>
                <a:t> </a:t>
              </a:r>
              <a:r>
                <a:rPr lang="en-US" altLang="vi-VN" sz="3600" b="1" dirty="0" err="1">
                  <a:solidFill>
                    <a:srgbClr val="F93265"/>
                  </a:solidFill>
                  <a:latin typeface="UTM Avo" panose="02040603050506020204" pitchFamily="18" charset="0"/>
                  <a:cs typeface="Times New Roman" panose="02020603050405020304" pitchFamily="18" charset="0"/>
                </a:rPr>
                <a:t>mềm</a:t>
              </a:r>
              <a:r>
                <a:rPr lang="en-US" altLang="vi-VN" sz="3600" b="1" dirty="0">
                  <a:solidFill>
                    <a:srgbClr val="F93265"/>
                  </a:solidFill>
                  <a:latin typeface="UTM Avo" panose="02040603050506020204" pitchFamily="18" charset="0"/>
                  <a:cs typeface="Times New Roman" panose="02020603050405020304" pitchFamily="18" charset="0"/>
                </a:rPr>
                <a:t> </a:t>
              </a:r>
              <a:r>
                <a:rPr lang="en-US" altLang="vi-VN" sz="3600" b="1" dirty="0" err="1">
                  <a:solidFill>
                    <a:srgbClr val="F93265"/>
                  </a:solidFill>
                  <a:latin typeface="UTM Avo" panose="02040603050506020204" pitchFamily="18" charset="0"/>
                  <a:cs typeface="Times New Roman" panose="02020603050405020304" pitchFamily="18" charset="0"/>
                </a:rPr>
                <a:t>máy</a:t>
              </a:r>
              <a:r>
                <a:rPr lang="en-US" altLang="vi-VN" sz="3600" b="1" dirty="0">
                  <a:solidFill>
                    <a:srgbClr val="F93265"/>
                  </a:solidFill>
                  <a:latin typeface="UTM Avo" panose="02040603050506020204" pitchFamily="18" charset="0"/>
                  <a:cs typeface="Times New Roman" panose="02020603050405020304" pitchFamily="18" charset="0"/>
                </a:rPr>
                <a:t> </a:t>
              </a:r>
              <a:r>
                <a:rPr lang="en-US" altLang="vi-VN" sz="3600" b="1" dirty="0" err="1">
                  <a:solidFill>
                    <a:srgbClr val="F93265"/>
                  </a:solidFill>
                  <a:latin typeface="UTM Avo" panose="02040603050506020204" pitchFamily="18" charset="0"/>
                  <a:cs typeface="Times New Roman" panose="02020603050405020304" pitchFamily="18" charset="0"/>
                </a:rPr>
                <a:t>tính</a:t>
              </a:r>
              <a:endParaRPr lang="en-US" altLang="vi-VN" sz="3600" b="1" dirty="0">
                <a:solidFill>
                  <a:srgbClr val="F93265"/>
                </a:solidFill>
                <a:latin typeface="UTM Avo" panose="02040603050506020204" pitchFamily="18" charset="0"/>
                <a:cs typeface="Times New Roman" panose="02020603050405020304" pitchFamily="18" charset="0"/>
              </a:endParaRPr>
            </a:p>
          </p:txBody>
        </p:sp>
      </p:grpSp>
      <p:pic>
        <p:nvPicPr>
          <p:cNvPr id="16" name="Picture 15"/>
          <p:cNvPicPr>
            <a:picLocks noChangeAspect="1"/>
          </p:cNvPicPr>
          <p:nvPr/>
        </p:nvPicPr>
        <p:blipFill>
          <a:blip r:embed="rId12"/>
          <a:stretch>
            <a:fillRect/>
          </a:stretch>
        </p:blipFill>
        <p:spPr>
          <a:xfrm>
            <a:off x="132402" y="2491800"/>
            <a:ext cx="589731" cy="520622"/>
          </a:xfrm>
          <a:prstGeom prst="rect">
            <a:avLst/>
          </a:prstGeom>
        </p:spPr>
      </p:pic>
      <p:sp>
        <p:nvSpPr>
          <p:cNvPr id="3" name="Text Box 2"/>
          <p:cNvSpPr txBox="1"/>
          <p:nvPr/>
        </p:nvSpPr>
        <p:spPr>
          <a:xfrm>
            <a:off x="9505315" y="80010"/>
            <a:ext cx="2686685" cy="706755"/>
          </a:xfrm>
          <a:prstGeom prst="rect">
            <a:avLst/>
          </a:prstGeom>
          <a:noFill/>
        </p:spPr>
        <p:txBody>
          <a:bodyPr wrap="square" rtlCol="0">
            <a:spAutoFit/>
          </a:bodyPr>
          <a:lstStyle/>
          <a:p>
            <a:r>
              <a:rPr lang="en-US" sz="4000">
                <a:solidFill>
                  <a:schemeClr val="bg1"/>
                </a:solidFill>
                <a:highlight>
                  <a:srgbClr val="808000"/>
                </a:highlight>
                <a:latin typeface="Times New Roman" panose="02020603050405020304" pitchFamily="18" charset="0"/>
                <a:cs typeface="Times New Roman" panose="02020603050405020304" pitchFamily="18" charset="0"/>
              </a:rPr>
              <a:t>TIN HOC 4</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4598">
        <p:random/>
      </p:transition>
    </mc:Choice>
    <mc:Fallback xmlns="">
      <p:transition spd="slow" advTm="4598">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33805" y="691833"/>
            <a:ext cx="10319385" cy="2399665"/>
          </a:xfrm>
          <a:prstGeom prst="rect">
            <a:avLst/>
          </a:prstGeom>
        </p:spPr>
        <p:txBody>
          <a:bodyPr wrap="square">
            <a:spAutoFit/>
          </a:bodyPr>
          <a:lstStyle/>
          <a:p>
            <a:pPr algn="just" defTabSz="342900">
              <a:lnSpc>
                <a:spcPct val="150000"/>
              </a:lnSpc>
            </a:pPr>
            <a:r>
              <a:rPr lang="en-US" altLang="vi-VN" sz="2000">
                <a:latin typeface="UTM Avo" panose="02040603050506020204" pitchFamily="18" charset="0"/>
                <a:cs typeface="Times New Roman" panose="02020603050405020304" pitchFamily="18" charset="0"/>
              </a:rPr>
              <a:t>     Cốc nước có thể bị đổ và làm ướt bàn phím máy tính của Minh và khiến nó không hoạt động được. An nhấn và giữ công tắc làm máy tính bị tắt đột ngột ,có thể gây ra lỗi cho phần cứng và phần mềm. Bảo đảm an toàn về điện khi sử dụng máy tính để giữ an toan cho bản thân em, đồng thời cũng là bảo vệ phần cứng và phần mềm của máy tính.</a:t>
            </a:r>
          </a:p>
        </p:txBody>
      </p:sp>
      <p:sp>
        <p:nvSpPr>
          <p:cNvPr id="5" name="Rectangle 4"/>
          <p:cNvSpPr/>
          <p:nvPr/>
        </p:nvSpPr>
        <p:spPr>
          <a:xfrm>
            <a:off x="1233805" y="2933700"/>
            <a:ext cx="10097770" cy="553085"/>
          </a:xfrm>
          <a:prstGeom prst="rect">
            <a:avLst/>
          </a:prstGeom>
        </p:spPr>
        <p:txBody>
          <a:bodyPr wrap="square">
            <a:spAutoFit/>
          </a:bodyPr>
          <a:lstStyle/>
          <a:p>
            <a:pPr defTabSz="342900">
              <a:lnSpc>
                <a:spcPct val="150000"/>
              </a:lnSpc>
            </a:pPr>
            <a:r>
              <a:rPr lang="en-US" altLang="pt-BR" sz="2000">
                <a:latin typeface="UTM Avo" panose="02040603050506020204" pitchFamily="18" charset="0"/>
                <a:cs typeface="Times New Roman" panose="02020603050405020304" pitchFamily="18" charset="0"/>
              </a:rPr>
              <a:t> Sau đây là một số quy tắc khi sử dụng máy tinh để đảm bảo an toàn:</a:t>
            </a:r>
          </a:p>
        </p:txBody>
      </p:sp>
      <p:sp>
        <p:nvSpPr>
          <p:cNvPr id="6" name="Rectangle 5"/>
          <p:cNvSpPr/>
          <p:nvPr/>
        </p:nvSpPr>
        <p:spPr>
          <a:xfrm>
            <a:off x="1495425" y="4370070"/>
            <a:ext cx="9201785" cy="1014730"/>
          </a:xfrm>
          <a:prstGeom prst="rect">
            <a:avLst/>
          </a:prstGeom>
        </p:spPr>
        <p:txBody>
          <a:bodyPr wrap="square">
            <a:spAutoFit/>
          </a:bodyPr>
          <a:lstStyle/>
          <a:p>
            <a:pPr defTabSz="342900">
              <a:lnSpc>
                <a:spcPct val="150000"/>
              </a:lnSpc>
            </a:pPr>
            <a:r>
              <a:rPr lang="en-US" sz="2000">
                <a:latin typeface="UTM Avo" panose="02040603050506020204" pitchFamily="18" charset="0"/>
                <a:cs typeface="Times New Roman" panose="02020603050405020304" pitchFamily="18" charset="0"/>
              </a:rPr>
              <a:t>- Máy tính là thiết bị lưu trữ thông tin. Cần phải tắt máy tính đúng cách để không gây ra hỏng cho phần cứng và phần mềm.</a:t>
            </a:r>
          </a:p>
        </p:txBody>
      </p:sp>
      <p:sp>
        <p:nvSpPr>
          <p:cNvPr id="18" name="Text Box 17"/>
          <p:cNvSpPr txBox="1"/>
          <p:nvPr/>
        </p:nvSpPr>
        <p:spPr>
          <a:xfrm>
            <a:off x="1495425" y="5403850"/>
            <a:ext cx="9202420" cy="706755"/>
          </a:xfrm>
          <a:prstGeom prst="rect">
            <a:avLst/>
          </a:prstGeom>
          <a:noFill/>
        </p:spPr>
        <p:txBody>
          <a:bodyPr wrap="square" rtlCol="0">
            <a:spAutoFit/>
          </a:bodyPr>
          <a:lstStyle/>
          <a:p>
            <a:r>
              <a:rPr lang="en-US" sz="2000">
                <a:latin typeface="UTM Avo" panose="02040603050506020204"/>
              </a:rPr>
              <a:t>- Không sử dụng tùy tiện Internet hoặc phần mềm chưa được phép để tránh nguy cơ bị nhiễm virus vào máy tính.</a:t>
            </a:r>
          </a:p>
        </p:txBody>
      </p:sp>
      <p:sp>
        <p:nvSpPr>
          <p:cNvPr id="7" name="Text Box 6"/>
          <p:cNvSpPr txBox="1"/>
          <p:nvPr/>
        </p:nvSpPr>
        <p:spPr>
          <a:xfrm>
            <a:off x="1494790" y="3575050"/>
            <a:ext cx="9202420" cy="706755"/>
          </a:xfrm>
          <a:prstGeom prst="rect">
            <a:avLst/>
          </a:prstGeom>
          <a:noFill/>
        </p:spPr>
        <p:txBody>
          <a:bodyPr wrap="square" rtlCol="0">
            <a:spAutoFit/>
          </a:bodyPr>
          <a:lstStyle/>
          <a:p>
            <a:r>
              <a:rPr lang="en-US" sz="2000">
                <a:latin typeface="UTM Avo" panose="02040603050506020204"/>
              </a:rPr>
              <a:t>- Máy tính là thiết bị điện tử nên cần thao tác cẩn thận, nhẹ tay và thực hiện quy tắc an toàn về điện như em đã học ở lớp 3.</a:t>
            </a:r>
          </a:p>
        </p:txBody>
      </p:sp>
      <p:pic>
        <p:nvPicPr>
          <p:cNvPr id="8" name="Picture 7"/>
          <p:cNvPicPr>
            <a:picLocks noChangeAspect="1"/>
          </p:cNvPicPr>
          <p:nvPr/>
        </p:nvPicPr>
        <p:blipFill>
          <a:blip r:embed="rId2"/>
          <a:stretch>
            <a:fillRect/>
          </a:stretch>
        </p:blipFill>
        <p:spPr>
          <a:xfrm>
            <a:off x="462280" y="311785"/>
            <a:ext cx="1032510" cy="9798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diamond(in)">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diamond(in)">
                                      <p:cBhvr>
                                        <p:cTn id="34"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825500" y="281940"/>
            <a:ext cx="10353675" cy="2350944"/>
            <a:chOff x="3206525" y="469579"/>
            <a:chExt cx="8018202" cy="1739060"/>
          </a:xfrm>
        </p:grpSpPr>
        <p:grpSp>
          <p:nvGrpSpPr>
            <p:cNvPr id="12" name="Group 11"/>
            <p:cNvGrpSpPr/>
            <p:nvPr/>
          </p:nvGrpSpPr>
          <p:grpSpPr>
            <a:xfrm>
              <a:off x="3206525" y="469579"/>
              <a:ext cx="8018202" cy="1392692"/>
              <a:chOff x="3206525" y="469579"/>
              <a:chExt cx="8018202" cy="1392692"/>
            </a:xfrm>
          </p:grpSpPr>
          <p:grpSp>
            <p:nvGrpSpPr>
              <p:cNvPr id="14" name="Group 13"/>
              <p:cNvGrpSpPr/>
              <p:nvPr/>
            </p:nvGrpSpPr>
            <p:grpSpPr>
              <a:xfrm>
                <a:off x="3657601" y="911578"/>
                <a:ext cx="7567126" cy="950693"/>
                <a:chOff x="4131425" y="934090"/>
                <a:chExt cx="6807716" cy="1402534"/>
              </a:xfrm>
            </p:grpSpPr>
            <p:sp>
              <p:nvSpPr>
                <p:cNvPr id="16" name="Rectangle: Rounded Corners 15"/>
                <p:cNvSpPr/>
                <p:nvPr/>
              </p:nvSpPr>
              <p:spPr>
                <a:xfrm>
                  <a:off x="4217929" y="1054359"/>
                  <a:ext cx="6721212" cy="1282265"/>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p:cNvSpPr/>
                <p:nvPr/>
              </p:nvSpPr>
              <p:spPr>
                <a:xfrm>
                  <a:off x="4131425" y="934090"/>
                  <a:ext cx="6721212" cy="1282264"/>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206525" y="469579"/>
                <a:ext cx="998307" cy="883997"/>
              </a:xfrm>
              <a:prstGeom prst="rect">
                <a:avLst/>
              </a:prstGeom>
            </p:spPr>
          </p:pic>
        </p:grpSp>
        <p:sp>
          <p:nvSpPr>
            <p:cNvPr id="13" name="Rectangle 12"/>
            <p:cNvSpPr/>
            <p:nvPr/>
          </p:nvSpPr>
          <p:spPr>
            <a:xfrm>
              <a:off x="3753986" y="911721"/>
              <a:ext cx="7301692" cy="1296918"/>
            </a:xfrm>
            <a:prstGeom prst="rect">
              <a:avLst/>
            </a:prstGeom>
          </p:spPr>
          <p:txBody>
            <a:bodyPr wrap="square">
              <a:spAutoFit/>
            </a:bodyPr>
            <a:lstStyle/>
            <a:p>
              <a:pPr marL="342900" indent="-342900" algn="just" defTabSz="342900">
                <a:lnSpc>
                  <a:spcPct val="150000"/>
                </a:lnSpc>
                <a:buFont typeface="Arial" panose="020B0604020202020204" pitchFamily="34" charset="0"/>
                <a:buChar char="•"/>
              </a:pPr>
              <a:r>
                <a:rPr lang="en-US" altLang="vi-VN" sz="2400" b="1">
                  <a:solidFill>
                    <a:srgbClr val="F03C69"/>
                  </a:solidFill>
                  <a:latin typeface="Times New Roman" panose="02020603050405020304" pitchFamily="18" charset="0"/>
                  <a:cs typeface="Times New Roman" panose="02020603050405020304" pitchFamily="18" charset="0"/>
                </a:rPr>
                <a:t>Việc sử dụng máy tính không đúng cách có thể gây ra lỗi , ảnh hưởng đến hoạt động bình thường của nó.</a:t>
              </a:r>
            </a:p>
            <a:p>
              <a:pPr marL="342900" indent="-342900" algn="just" defTabSz="342900">
                <a:lnSpc>
                  <a:spcPct val="150000"/>
                </a:lnSpc>
                <a:buFont typeface="Arial" panose="020B0604020202020204" pitchFamily="34" charset="0"/>
                <a:buChar char="•"/>
              </a:pPr>
              <a:endParaRPr lang="en-US" altLang="vi-VN" sz="2400" b="1">
                <a:solidFill>
                  <a:srgbClr val="F03C69"/>
                </a:solidFill>
                <a:latin typeface="Times New Roman" panose="02020603050405020304" pitchFamily="18" charset="0"/>
                <a:cs typeface="Times New Roman" panose="02020603050405020304" pitchFamily="18" charset="0"/>
              </a:endParaRPr>
            </a:p>
          </p:txBody>
        </p:sp>
      </p:grpSp>
      <p:sp>
        <p:nvSpPr>
          <p:cNvPr id="18" name="Text Box 17"/>
          <p:cNvSpPr txBox="1"/>
          <p:nvPr/>
        </p:nvSpPr>
        <p:spPr>
          <a:xfrm>
            <a:off x="1961515" y="2753360"/>
            <a:ext cx="9202420" cy="521970"/>
          </a:xfrm>
          <a:prstGeom prst="rect">
            <a:avLst/>
          </a:prstGeom>
          <a:noFill/>
        </p:spPr>
        <p:txBody>
          <a:bodyPr wrap="square" rtlCol="0">
            <a:spAutoFit/>
          </a:bodyPr>
          <a:lstStyle/>
          <a:p>
            <a:r>
              <a:rPr lang="en-US" sz="2800" dirty="0" err="1">
                <a:latin typeface="UTM Avo" panose="02040603050506020204"/>
              </a:rPr>
              <a:t>Chọn</a:t>
            </a:r>
            <a:r>
              <a:rPr lang="en-US" sz="2800" dirty="0">
                <a:latin typeface="UTM Avo" panose="02040603050506020204"/>
              </a:rPr>
              <a:t> </a:t>
            </a:r>
            <a:r>
              <a:rPr lang="en-US" sz="2800" dirty="0" err="1">
                <a:latin typeface="UTM Avo" panose="02040603050506020204"/>
              </a:rPr>
              <a:t>hành</a:t>
            </a:r>
            <a:r>
              <a:rPr lang="en-US" sz="2800" dirty="0">
                <a:latin typeface="UTM Avo" panose="02040603050506020204"/>
              </a:rPr>
              <a:t> </a:t>
            </a:r>
            <a:r>
              <a:rPr lang="en-US" sz="2800" dirty="0" err="1">
                <a:latin typeface="UTM Avo" panose="02040603050506020204"/>
              </a:rPr>
              <a:t>động</a:t>
            </a:r>
            <a:r>
              <a:rPr lang="en-US" sz="2800" dirty="0">
                <a:latin typeface="UTM Avo" panose="02040603050506020204"/>
              </a:rPr>
              <a:t> </a:t>
            </a:r>
            <a:r>
              <a:rPr lang="en-US" sz="2800" dirty="0" err="1">
                <a:latin typeface="UTM Avo" panose="02040603050506020204"/>
              </a:rPr>
              <a:t>sử</a:t>
            </a:r>
            <a:r>
              <a:rPr lang="en-US" sz="2800" dirty="0">
                <a:latin typeface="UTM Avo" panose="02040603050506020204"/>
              </a:rPr>
              <a:t> </a:t>
            </a:r>
            <a:r>
              <a:rPr lang="en-US" sz="2800" dirty="0" err="1">
                <a:latin typeface="UTM Avo" panose="02040603050506020204"/>
              </a:rPr>
              <a:t>dụng</a:t>
            </a:r>
            <a:r>
              <a:rPr lang="en-US" sz="2800" dirty="0">
                <a:latin typeface="UTM Avo" panose="02040603050506020204"/>
              </a:rPr>
              <a:t> </a:t>
            </a:r>
            <a:r>
              <a:rPr lang="en-US" sz="2800" dirty="0" err="1">
                <a:latin typeface="UTM Avo" panose="02040603050506020204"/>
              </a:rPr>
              <a:t>máy</a:t>
            </a:r>
            <a:r>
              <a:rPr lang="en-US" sz="2800" dirty="0">
                <a:latin typeface="UTM Avo" panose="02040603050506020204"/>
              </a:rPr>
              <a:t> </a:t>
            </a:r>
            <a:r>
              <a:rPr lang="en-US" sz="2800" dirty="0" err="1">
                <a:latin typeface="UTM Avo" panose="02040603050506020204"/>
              </a:rPr>
              <a:t>tính</a:t>
            </a:r>
            <a:r>
              <a:rPr lang="en-US" sz="2800" dirty="0">
                <a:latin typeface="UTM Avo" panose="02040603050506020204"/>
              </a:rPr>
              <a:t> </a:t>
            </a:r>
            <a:r>
              <a:rPr lang="en-US" sz="2800" dirty="0" err="1">
                <a:latin typeface="UTM Avo" panose="02040603050506020204"/>
              </a:rPr>
              <a:t>đúng</a:t>
            </a:r>
            <a:r>
              <a:rPr lang="en-US" sz="2800" dirty="0">
                <a:latin typeface="UTM Avo" panose="02040603050506020204"/>
              </a:rPr>
              <a:t> </a:t>
            </a:r>
            <a:r>
              <a:rPr lang="en-US" sz="2800" dirty="0" err="1">
                <a:latin typeface="UTM Avo" panose="02040603050506020204"/>
              </a:rPr>
              <a:t>cách</a:t>
            </a:r>
            <a:r>
              <a:rPr lang="en-US" sz="2800" dirty="0">
                <a:latin typeface="UTM Avo" panose="02040603050506020204"/>
              </a:rPr>
              <a:t>:</a:t>
            </a:r>
          </a:p>
        </p:txBody>
      </p:sp>
      <p:sp>
        <p:nvSpPr>
          <p:cNvPr id="19" name="Rectangle 4"/>
          <p:cNvSpPr/>
          <p:nvPr/>
        </p:nvSpPr>
        <p:spPr>
          <a:xfrm>
            <a:off x="937260" y="3611245"/>
            <a:ext cx="10241915" cy="645160"/>
          </a:xfrm>
          <a:prstGeom prst="rect">
            <a:avLst/>
          </a:prstGeom>
        </p:spPr>
        <p:txBody>
          <a:bodyPr wrap="square">
            <a:spAutoFit/>
          </a:bodyPr>
          <a:lstStyle/>
          <a:p>
            <a:pPr defTabSz="342900">
              <a:lnSpc>
                <a:spcPct val="150000"/>
              </a:lnSpc>
            </a:pPr>
            <a:r>
              <a:rPr lang="en-US" sz="2400" b="1" dirty="0">
                <a:solidFill>
                  <a:srgbClr val="7FC354"/>
                </a:solidFill>
                <a:latin typeface="UTM Avo" panose="02040603050506020204" pitchFamily="18" charset="0"/>
                <a:cs typeface="Times New Roman" panose="02020603050405020304" pitchFamily="18" charset="0"/>
              </a:rPr>
              <a:t>A.</a:t>
            </a:r>
            <a:r>
              <a:rPr lang="en-US" sz="24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Sử</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dụng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dao</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để</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cạo</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những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sạch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những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vết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bẩn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trên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màn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hình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máy</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tính</a:t>
            </a:r>
            <a:r>
              <a:rPr lang="en-US" sz="2000" dirty="0">
                <a:latin typeface="UTM Avo" panose="02040603050506020204" pitchFamily="18" charset="0"/>
                <a:cs typeface="Times New Roman" panose="02020603050405020304" pitchFamily="18" charset="0"/>
              </a:rPr>
              <a:t> </a:t>
            </a:r>
            <a:r>
              <a:rPr lang="en-US" sz="2400" dirty="0">
                <a:latin typeface="UTM Avo" panose="02040603050506020204" pitchFamily="18" charset="0"/>
                <a:cs typeface="Times New Roman" panose="02020603050405020304" pitchFamily="18" charset="0"/>
              </a:rPr>
              <a:t>.</a:t>
            </a:r>
          </a:p>
        </p:txBody>
      </p:sp>
      <p:sp>
        <p:nvSpPr>
          <p:cNvPr id="22" name="Rectangle 4"/>
          <p:cNvSpPr/>
          <p:nvPr/>
        </p:nvSpPr>
        <p:spPr>
          <a:xfrm>
            <a:off x="825500" y="5080000"/>
            <a:ext cx="10226675" cy="645160"/>
          </a:xfrm>
          <a:prstGeom prst="rect">
            <a:avLst/>
          </a:prstGeom>
        </p:spPr>
        <p:txBody>
          <a:bodyPr wrap="square">
            <a:spAutoFit/>
          </a:bodyPr>
          <a:lstStyle/>
          <a:p>
            <a:pPr defTabSz="342900">
              <a:lnSpc>
                <a:spcPct val="150000"/>
              </a:lnSpc>
            </a:pPr>
            <a:r>
              <a:rPr lang="en-US" sz="2400" b="1" dirty="0">
                <a:solidFill>
                  <a:srgbClr val="7FC354"/>
                </a:solidFill>
                <a:latin typeface="UTM Avo" panose="02040603050506020204" pitchFamily="18" charset="0"/>
                <a:cs typeface="Times New Roman" panose="02020603050405020304" pitchFamily="18" charset="0"/>
              </a:rPr>
              <a:t>C.</a:t>
            </a:r>
            <a:r>
              <a:rPr lang="en-US" sz="24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Sử</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dụng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khăn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ướt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để</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vệ</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sinh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máy</a:t>
            </a:r>
            <a:r>
              <a:rPr lang="en-US" sz="2000" dirty="0">
                <a:latin typeface="UTM Avo" panose="02040603050506020204" pitchFamily="18" charset="0"/>
                <a:cs typeface="Times New Roman" panose="02020603050405020304" pitchFamily="18" charset="0"/>
              </a:rPr>
              <a:t>.</a:t>
            </a:r>
          </a:p>
        </p:txBody>
      </p:sp>
      <p:sp>
        <p:nvSpPr>
          <p:cNvPr id="23" name="Rectangle 4"/>
          <p:cNvSpPr/>
          <p:nvPr/>
        </p:nvSpPr>
        <p:spPr>
          <a:xfrm>
            <a:off x="828040" y="5864225"/>
            <a:ext cx="11182350" cy="645160"/>
          </a:xfrm>
          <a:prstGeom prst="rect">
            <a:avLst/>
          </a:prstGeom>
        </p:spPr>
        <p:txBody>
          <a:bodyPr wrap="square">
            <a:spAutoFit/>
          </a:bodyPr>
          <a:lstStyle/>
          <a:p>
            <a:pPr defTabSz="342900">
              <a:lnSpc>
                <a:spcPct val="150000"/>
              </a:lnSpc>
            </a:pPr>
            <a:r>
              <a:rPr lang="en-US" sz="2400" b="1" dirty="0">
                <a:solidFill>
                  <a:srgbClr val="7FC354"/>
                </a:solidFill>
                <a:latin typeface="UTM Avo" panose="02040603050506020204" pitchFamily="18" charset="0"/>
                <a:cs typeface="Times New Roman" panose="02020603050405020304" pitchFamily="18" charset="0"/>
              </a:rPr>
              <a:t>D.</a:t>
            </a:r>
            <a:r>
              <a:rPr lang="en-US" sz="24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Cài</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đặt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và</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sử</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dụng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bất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kì</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trò</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chơi</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nào</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mà</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mình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thích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lên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máy</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tính</a:t>
            </a:r>
            <a:r>
              <a:rPr lang="en-US" sz="2000" dirty="0">
                <a:latin typeface="UTM Avo" panose="02040603050506020204" pitchFamily="18" charset="0"/>
                <a:cs typeface="Times New Roman" panose="02020603050405020304" pitchFamily="18" charset="0"/>
              </a:rPr>
              <a:t>..</a:t>
            </a:r>
            <a:endParaRPr lang="vi-VN" sz="2000" dirty="0">
              <a:latin typeface="UTM Avo" panose="02040603050506020204" pitchFamily="18" charset="0"/>
              <a:cs typeface="Times New Roman" panose="02020603050405020304" pitchFamily="18" charset="0"/>
            </a:endParaRPr>
          </a:p>
        </p:txBody>
      </p:sp>
      <p:pic>
        <p:nvPicPr>
          <p:cNvPr id="24" name="Picture 23"/>
          <p:cNvPicPr>
            <a:picLocks noChangeAspect="1"/>
          </p:cNvPicPr>
          <p:nvPr/>
        </p:nvPicPr>
        <p:blipFill>
          <a:blip r:embed="rId3"/>
          <a:stretch>
            <a:fillRect/>
          </a:stretch>
        </p:blipFill>
        <p:spPr>
          <a:xfrm>
            <a:off x="978377" y="2404044"/>
            <a:ext cx="983065" cy="967824"/>
          </a:xfrm>
          <a:prstGeom prst="rect">
            <a:avLst/>
          </a:prstGeom>
        </p:spPr>
      </p:pic>
      <p:sp>
        <p:nvSpPr>
          <p:cNvPr id="25" name="Oval 24"/>
          <p:cNvSpPr/>
          <p:nvPr/>
        </p:nvSpPr>
        <p:spPr>
          <a:xfrm>
            <a:off x="823595" y="4376420"/>
            <a:ext cx="584200" cy="583565"/>
          </a:xfrm>
          <a:prstGeom prst="ellipse">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4"/>
          <p:cNvSpPr/>
          <p:nvPr/>
        </p:nvSpPr>
        <p:spPr>
          <a:xfrm>
            <a:off x="828040" y="4295775"/>
            <a:ext cx="10965815" cy="645160"/>
          </a:xfrm>
          <a:prstGeom prst="rect">
            <a:avLst/>
          </a:prstGeom>
        </p:spPr>
        <p:txBody>
          <a:bodyPr wrap="square">
            <a:spAutoFit/>
          </a:bodyPr>
          <a:lstStyle/>
          <a:p>
            <a:pPr defTabSz="342900">
              <a:lnSpc>
                <a:spcPct val="150000"/>
              </a:lnSpc>
            </a:pPr>
            <a:r>
              <a:rPr lang="en-US" sz="2400" b="1" dirty="0">
                <a:solidFill>
                  <a:srgbClr val="7FC354"/>
                </a:solidFill>
                <a:latin typeface="UTM Avo" panose="02040603050506020204" pitchFamily="18" charset="0"/>
                <a:cs typeface="Times New Roman" panose="02020603050405020304" pitchFamily="18" charset="0"/>
              </a:rPr>
              <a:t>B.</a:t>
            </a:r>
            <a:r>
              <a:rPr lang="en-US" sz="24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Nháy</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chuột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vào</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nút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Start,chọn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nút</a:t>
            </a:r>
            <a:r>
              <a:rPr lang="en-US" sz="2000" dirty="0">
                <a:latin typeface="UTM Avo" panose="02040603050506020204" pitchFamily="18" charset="0"/>
                <a:cs typeface="Times New Roman" panose="02020603050405020304" pitchFamily="18" charset="0"/>
              </a:rPr>
              <a:t> Power </a:t>
            </a:r>
            <a:r>
              <a:rPr lang="en-US" sz="2000" dirty="0" err="1">
                <a:latin typeface="UTM Avo" panose="02040603050506020204" pitchFamily="18" charset="0"/>
                <a:cs typeface="Times New Roman" panose="02020603050405020304" pitchFamily="18" charset="0"/>
              </a:rPr>
              <a:t>rồi</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chọn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lệnh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ShutDown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để</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tắt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máy</a:t>
            </a:r>
            <a:r>
              <a:rPr lang="en-US" sz="2400" dirty="0">
                <a:latin typeface="UTM Avo" panose="02040603050506020204" pitchFamily="18" charset="0"/>
                <a:cs typeface="Times New Roman" panose="02020603050405020304" pitchFamily="18" charset="0"/>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diamond(in)">
                                      <p:cBhvr>
                                        <p:cTn id="14" dur="2000"/>
                                        <p:tgtEl>
                                          <p:spTgt spid="18"/>
                                        </p:tgtEl>
                                      </p:cBhvr>
                                    </p:animEffect>
                                  </p:childTnLst>
                                </p:cTn>
                              </p:par>
                              <p:par>
                                <p:cTn id="15" presetID="8" presetClass="entr" presetSubtype="16"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diamond(in)">
                                      <p:cBhvr>
                                        <p:cTn id="17" dur="20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heckerboard(across)">
                                      <p:cBhvr>
                                        <p:cTn id="22" dur="500"/>
                                        <p:tgtEl>
                                          <p:spTgt spid="19"/>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heckerboard(across)">
                                      <p:cBhvr>
                                        <p:cTn id="25" dur="500"/>
                                        <p:tgtEl>
                                          <p:spTgt spid="3"/>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checkerboard(across)">
                                      <p:cBhvr>
                                        <p:cTn id="28" dur="500"/>
                                        <p:tgtEl>
                                          <p:spTgt spid="22"/>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checkerboard(across)">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blinds(horizontal)">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2" grpId="0"/>
      <p:bldP spid="23" grpId="0"/>
      <p:bldP spid="25" grpId="0" bldLvl="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71924" y="467376"/>
            <a:ext cx="3761537" cy="1014929"/>
            <a:chOff x="371924" y="467376"/>
            <a:chExt cx="3761537" cy="1014929"/>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71924" y="467376"/>
              <a:ext cx="1280271" cy="1014929"/>
            </a:xfrm>
            <a:prstGeom prst="rect">
              <a:avLst/>
            </a:prstGeom>
          </p:spPr>
        </p:pic>
        <p:sp>
          <p:nvSpPr>
            <p:cNvPr id="3" name="Rectangle 2"/>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8" name="Rectangle 7"/>
          <p:cNvSpPr/>
          <p:nvPr/>
        </p:nvSpPr>
        <p:spPr>
          <a:xfrm>
            <a:off x="1652195" y="1425059"/>
            <a:ext cx="9751340" cy="1015663"/>
          </a:xfrm>
          <a:prstGeom prst="rect">
            <a:avLst/>
          </a:prstGeom>
        </p:spPr>
        <p:txBody>
          <a:bodyPr wrap="square">
            <a:spAutoFit/>
          </a:bodyPr>
          <a:lstStyle/>
          <a:p>
            <a:pPr defTabSz="342900">
              <a:lnSpc>
                <a:spcPct val="150000"/>
              </a:lnSpc>
            </a:pPr>
            <a:r>
              <a:rPr lang="en-US" sz="2000" b="1" dirty="0">
                <a:latin typeface="UTM Avo" panose="02040603050506020204" pitchFamily="18" charset="0"/>
                <a:cs typeface="Times New Roman" panose="02020603050405020304" pitchFamily="18" charset="0"/>
              </a:rPr>
              <a:t>1. </a:t>
            </a:r>
            <a:r>
              <a:rPr lang="en-US" sz="2000" dirty="0" err="1">
                <a:latin typeface="UTM Avo" panose="02040603050506020204" pitchFamily="18" charset="0"/>
                <a:cs typeface="Times New Roman" panose="02020603050405020304" pitchFamily="18" charset="0"/>
              </a:rPr>
              <a:t>Em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hãy</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chỉ</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ra</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đâu</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là</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phần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cứng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đâu</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là</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phần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mềm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trong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các</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phương</a:t>
            </a:r>
            <a:r>
              <a:rPr lang="en-US" sz="2000" dirty="0">
                <a:latin typeface="UTM Avo" panose="02040603050506020204" pitchFamily="18" charset="0"/>
                <a:cs typeface="Times New Roman" panose="02020603050405020304" pitchFamily="18" charset="0"/>
              </a:rPr>
              <a:t> </a:t>
            </a:r>
            <a:r>
              <a:rPr lang="en-US" sz="2000" dirty="0" err="1" smtClean="0">
                <a:latin typeface="UTM Avo" panose="02040603050506020204" pitchFamily="18" charset="0"/>
                <a:cs typeface="Times New Roman" panose="02020603050405020304" pitchFamily="18" charset="0"/>
              </a:rPr>
              <a:t>án</a:t>
            </a:r>
            <a:r>
              <a:rPr lang="en-US" sz="2000" dirty="0" smtClean="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sau</a:t>
            </a:r>
            <a:r>
              <a:rPr lang="en-US" sz="2000" dirty="0">
                <a:latin typeface="UTM Avo" panose="02040603050506020204" pitchFamily="18" charset="0"/>
                <a:cs typeface="Times New Roman" panose="02020603050405020304" pitchFamily="18" charset="0"/>
              </a:rPr>
              <a:t>:</a:t>
            </a:r>
          </a:p>
        </p:txBody>
      </p:sp>
      <p:sp>
        <p:nvSpPr>
          <p:cNvPr id="9" name="Rectangle 8"/>
          <p:cNvSpPr/>
          <p:nvPr/>
        </p:nvSpPr>
        <p:spPr>
          <a:xfrm>
            <a:off x="1843706" y="4399183"/>
            <a:ext cx="8505049" cy="553085"/>
          </a:xfrm>
          <a:prstGeom prst="rect">
            <a:avLst/>
          </a:prstGeom>
        </p:spPr>
        <p:txBody>
          <a:bodyPr wrap="square">
            <a:spAutoFit/>
          </a:bodyPr>
          <a:lstStyle/>
          <a:p>
            <a:pPr defTabSz="342900">
              <a:lnSpc>
                <a:spcPct val="150000"/>
              </a:lnSpc>
            </a:pPr>
            <a:r>
              <a:rPr lang="en-US" sz="2000" b="1" dirty="0">
                <a:solidFill>
                  <a:srgbClr val="7FC354"/>
                </a:solidFill>
                <a:latin typeface="UTM Avo" panose="02040603050506020204" pitchFamily="18" charset="0"/>
                <a:cs typeface="Times New Roman" panose="02020603050405020304" pitchFamily="18" charset="0"/>
              </a:rPr>
              <a:t>A.</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Đặt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máy</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tính</a:t>
            </a:r>
            <a:r>
              <a:rPr lang="en-US" sz="2000" dirty="0">
                <a:latin typeface="UTM Avo" panose="02040603050506020204" pitchFamily="18" charset="0"/>
                <a:cs typeface="Times New Roman" panose="02020603050405020304" pitchFamily="18" charset="0"/>
              </a:rPr>
              <a:t> ở </a:t>
            </a:r>
            <a:r>
              <a:rPr lang="en-US" sz="2000" dirty="0" err="1">
                <a:latin typeface="UTM Avo" panose="02040603050506020204" pitchFamily="18" charset="0"/>
                <a:cs typeface="Times New Roman" panose="02020603050405020304" pitchFamily="18" charset="0"/>
              </a:rPr>
              <a:t>nơi</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thoáng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mát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khô</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ráo</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sạch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sẽ</a:t>
            </a:r>
            <a:r>
              <a:rPr lang="en-US" sz="2000" dirty="0">
                <a:latin typeface="UTM Avo" panose="02040603050506020204" pitchFamily="18" charset="0"/>
                <a:cs typeface="Times New Roman" panose="02020603050405020304" pitchFamily="18" charset="0"/>
              </a:rPr>
              <a:t>..</a:t>
            </a:r>
            <a:endParaRPr lang="vi-VN" sz="2000" dirty="0">
              <a:latin typeface="UTM Avo" panose="02040603050506020204" pitchFamily="18" charset="0"/>
              <a:cs typeface="Times New Roman" panose="02020603050405020304" pitchFamily="18" charset="0"/>
            </a:endParaRPr>
          </a:p>
        </p:txBody>
      </p:sp>
      <p:sp>
        <p:nvSpPr>
          <p:cNvPr id="10" name="Rectangle 9"/>
          <p:cNvSpPr/>
          <p:nvPr/>
        </p:nvSpPr>
        <p:spPr>
          <a:xfrm>
            <a:off x="1843405" y="5482590"/>
            <a:ext cx="10067290" cy="553085"/>
          </a:xfrm>
          <a:prstGeom prst="rect">
            <a:avLst/>
          </a:prstGeom>
        </p:spPr>
        <p:txBody>
          <a:bodyPr wrap="square">
            <a:spAutoFit/>
          </a:bodyPr>
          <a:lstStyle/>
          <a:p>
            <a:pPr defTabSz="342900">
              <a:lnSpc>
                <a:spcPct val="150000"/>
              </a:lnSpc>
            </a:pPr>
            <a:r>
              <a:rPr lang="en-US" sz="2000" b="1" dirty="0">
                <a:solidFill>
                  <a:srgbClr val="7FC354"/>
                </a:solidFill>
                <a:latin typeface="UTM Avo" panose="02040603050506020204" pitchFamily="18" charset="0"/>
                <a:cs typeface="Times New Roman" panose="02020603050405020304" pitchFamily="18" charset="0"/>
              </a:rPr>
              <a:t>C. </a:t>
            </a:r>
            <a:r>
              <a:rPr lang="en-US" altLang="vi-VN" sz="2000" dirty="0" err="1">
                <a:latin typeface="UTM Avo" panose="02040603050506020204" pitchFamily="18" charset="0"/>
                <a:cs typeface="Times New Roman" panose="02020603050405020304" pitchFamily="18" charset="0"/>
              </a:rPr>
              <a:t>Sử</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dụng</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bút</a:t>
            </a:r>
            <a:r>
              <a:rPr lang="en-US" altLang="vi-VN" sz="2000" dirty="0">
                <a:latin typeface="UTM Avo" panose="02040603050506020204" pitchFamily="18" charset="0"/>
                <a:cs typeface="Times New Roman" panose="02020603050405020304" pitchFamily="18" charset="0"/>
              </a:rPr>
              <a:t> bi </a:t>
            </a:r>
            <a:r>
              <a:rPr lang="en-US" altLang="vi-VN" sz="2000" dirty="0" err="1">
                <a:latin typeface="UTM Avo" panose="02040603050506020204" pitchFamily="18" charset="0"/>
                <a:cs typeface="Times New Roman" panose="02020603050405020304" pitchFamily="18" charset="0"/>
              </a:rPr>
              <a:t>để</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viết</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lên</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bề</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mặt</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màn</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hình</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điện</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thoại</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thông</a:t>
            </a:r>
            <a:r>
              <a:rPr lang="en-US" altLang="vi-VN" sz="2000" dirty="0">
                <a:latin typeface="UTM Avo" panose="02040603050506020204" pitchFamily="18" charset="0"/>
                <a:cs typeface="Times New Roman" panose="02020603050405020304" pitchFamily="18" charset="0"/>
              </a:rPr>
              <a:t> minh.</a:t>
            </a:r>
          </a:p>
        </p:txBody>
      </p:sp>
      <p:sp>
        <p:nvSpPr>
          <p:cNvPr id="11" name="Rectangle 10"/>
          <p:cNvSpPr/>
          <p:nvPr/>
        </p:nvSpPr>
        <p:spPr>
          <a:xfrm>
            <a:off x="1652195" y="3816062"/>
            <a:ext cx="9751340" cy="493148"/>
          </a:xfrm>
          <a:prstGeom prst="rect">
            <a:avLst/>
          </a:prstGeom>
        </p:spPr>
        <p:txBody>
          <a:bodyPr wrap="square">
            <a:spAutoFit/>
          </a:bodyPr>
          <a:lstStyle/>
          <a:p>
            <a:pPr defTabSz="342900">
              <a:lnSpc>
                <a:spcPct val="150000"/>
              </a:lnSpc>
            </a:pPr>
            <a:r>
              <a:rPr lang="en-US" sz="2000" b="1" dirty="0">
                <a:latin typeface="UTM Avo" panose="02040603050506020204" pitchFamily="18" charset="0"/>
                <a:cs typeface="Times New Roman" panose="02020603050405020304" pitchFamily="18" charset="0"/>
              </a:rPr>
              <a:t>2. </a:t>
            </a:r>
            <a:r>
              <a:rPr lang="en-US" sz="2000" dirty="0" err="1">
                <a:latin typeface="UTM Avo" panose="02040603050506020204" pitchFamily="18" charset="0"/>
                <a:cs typeface="Times New Roman" panose="02020603050405020304" pitchFamily="18" charset="0"/>
              </a:rPr>
              <a:t>Việc</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nào</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sau</a:t>
            </a:r>
            <a:r>
              <a:rPr lang="en-US" sz="2000" dirty="0">
                <a:latin typeface="UTM Avo" panose="02040603050506020204" pitchFamily="18" charset="0"/>
                <a:cs typeface="Times New Roman" panose="02020603050405020304" pitchFamily="18" charset="0"/>
              </a:rPr>
              <a:t> </a:t>
            </a:r>
            <a:r>
              <a:rPr lang="en-US" sz="2000" dirty="0" err="1" smtClean="0">
                <a:latin typeface="UTM Avo" panose="02040603050506020204" pitchFamily="18" charset="0"/>
                <a:cs typeface="Times New Roman" panose="02020603050405020304" pitchFamily="18" charset="0"/>
              </a:rPr>
              <a:t>đây</a:t>
            </a:r>
            <a:r>
              <a:rPr lang="en-US" sz="2000" dirty="0" smtClean="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là</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sử</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dụng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máy</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tính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đúng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cách</a:t>
            </a:r>
            <a:r>
              <a:rPr lang="en-US" sz="2000" dirty="0">
                <a:latin typeface="UTM Avo" panose="02040603050506020204" pitchFamily="18" charset="0"/>
                <a:cs typeface="Times New Roman" panose="02020603050405020304" pitchFamily="18" charset="0"/>
              </a:rPr>
              <a:t>:</a:t>
            </a:r>
            <a:endParaRPr lang="vi-VN" sz="2000" dirty="0">
              <a:latin typeface="UTM Avo" panose="02040603050506020204" pitchFamily="18" charset="0"/>
              <a:cs typeface="Times New Roman" panose="02020603050405020304" pitchFamily="18" charset="0"/>
            </a:endParaRPr>
          </a:p>
        </p:txBody>
      </p:sp>
      <p:sp>
        <p:nvSpPr>
          <p:cNvPr id="14" name="Rectangle 13"/>
          <p:cNvSpPr/>
          <p:nvPr/>
        </p:nvSpPr>
        <p:spPr>
          <a:xfrm>
            <a:off x="1652270" y="2477770"/>
            <a:ext cx="4321175" cy="553085"/>
          </a:xfrm>
          <a:prstGeom prst="rect">
            <a:avLst/>
          </a:prstGeom>
        </p:spPr>
        <p:txBody>
          <a:bodyPr wrap="square">
            <a:spAutoFit/>
          </a:bodyPr>
          <a:lstStyle/>
          <a:p>
            <a:pPr defTabSz="342900">
              <a:lnSpc>
                <a:spcPct val="150000"/>
              </a:lnSpc>
            </a:pPr>
            <a:r>
              <a:rPr lang="pt-BR" sz="2000">
                <a:latin typeface="UTM Avo" panose="02040603050506020204" pitchFamily="18" charset="0"/>
                <a:cs typeface="Times New Roman" panose="02020603050405020304" pitchFamily="18" charset="0"/>
              </a:rPr>
              <a:t>a) </a:t>
            </a:r>
            <a:r>
              <a:rPr lang="en-US" altLang="pt-BR" sz="2000">
                <a:latin typeface="UTM Avo" panose="02040603050506020204" pitchFamily="18" charset="0"/>
                <a:cs typeface="Times New Roman" panose="02020603050405020304" pitchFamily="18" charset="0"/>
              </a:rPr>
              <a:t>Màn hình máy tính xách tay</a:t>
            </a:r>
          </a:p>
        </p:txBody>
      </p:sp>
      <p:sp>
        <p:nvSpPr>
          <p:cNvPr id="15" name="Rectangle 14"/>
          <p:cNvSpPr/>
          <p:nvPr/>
        </p:nvSpPr>
        <p:spPr>
          <a:xfrm>
            <a:off x="1652270" y="3173095"/>
            <a:ext cx="4951730" cy="553085"/>
          </a:xfrm>
          <a:prstGeom prst="rect">
            <a:avLst/>
          </a:prstGeom>
        </p:spPr>
        <p:txBody>
          <a:bodyPr wrap="square">
            <a:spAutoFit/>
          </a:bodyPr>
          <a:lstStyle/>
          <a:p>
            <a:pPr defTabSz="342900">
              <a:lnSpc>
                <a:spcPct val="150000"/>
              </a:lnSpc>
            </a:pPr>
            <a:r>
              <a:rPr lang="en-US" sz="2000">
                <a:latin typeface="UTM Avo" panose="02040603050506020204" pitchFamily="18" charset="0"/>
                <a:cs typeface="Times New Roman" panose="02020603050405020304" pitchFamily="18" charset="0"/>
              </a:rPr>
              <a:t>b) Ổ đĩa cứng nằm trong thân máy</a:t>
            </a:r>
          </a:p>
        </p:txBody>
      </p:sp>
      <p:pic>
        <p:nvPicPr>
          <p:cNvPr id="5" name="Picture 4" descr="A picture containing text, vector graphics, businesscard&#10;&#10;Description automatically generated"/>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5877" y="5014728"/>
            <a:ext cx="1843272" cy="1843272"/>
          </a:xfrm>
          <a:prstGeom prst="rect">
            <a:avLst/>
          </a:prstGeom>
        </p:spPr>
      </p:pic>
      <p:sp>
        <p:nvSpPr>
          <p:cNvPr id="4" name="Rectangle 13"/>
          <p:cNvSpPr/>
          <p:nvPr/>
        </p:nvSpPr>
        <p:spPr>
          <a:xfrm>
            <a:off x="6744335" y="2529840"/>
            <a:ext cx="4321175" cy="553085"/>
          </a:xfrm>
          <a:prstGeom prst="rect">
            <a:avLst/>
          </a:prstGeom>
        </p:spPr>
        <p:txBody>
          <a:bodyPr wrap="square">
            <a:spAutoFit/>
          </a:bodyPr>
          <a:lstStyle/>
          <a:p>
            <a:pPr defTabSz="342900">
              <a:lnSpc>
                <a:spcPct val="150000"/>
              </a:lnSpc>
            </a:pPr>
            <a:r>
              <a:rPr lang="en-US" altLang="pt-BR" sz="2000">
                <a:latin typeface="UTM Avo" panose="02040603050506020204" pitchFamily="18" charset="0"/>
                <a:cs typeface="Times New Roman" panose="02020603050405020304" pitchFamily="18" charset="0"/>
              </a:rPr>
              <a:t>c) Máy in</a:t>
            </a:r>
          </a:p>
        </p:txBody>
      </p:sp>
      <p:sp>
        <p:nvSpPr>
          <p:cNvPr id="7" name="Rectangle 13"/>
          <p:cNvSpPr/>
          <p:nvPr/>
        </p:nvSpPr>
        <p:spPr>
          <a:xfrm>
            <a:off x="6744335" y="3173095"/>
            <a:ext cx="4321175" cy="553085"/>
          </a:xfrm>
          <a:prstGeom prst="rect">
            <a:avLst/>
          </a:prstGeom>
        </p:spPr>
        <p:txBody>
          <a:bodyPr wrap="square">
            <a:spAutoFit/>
          </a:bodyPr>
          <a:lstStyle/>
          <a:p>
            <a:pPr defTabSz="342900">
              <a:lnSpc>
                <a:spcPct val="150000"/>
              </a:lnSpc>
            </a:pPr>
            <a:r>
              <a:rPr lang="en-US" altLang="pt-BR" sz="2000">
                <a:latin typeface="UTM Avo" panose="02040603050506020204" pitchFamily="18" charset="0"/>
                <a:cs typeface="Times New Roman" panose="02020603050405020304" pitchFamily="18" charset="0"/>
              </a:rPr>
              <a:t>d) Ứng dụng luyện gõ bàn phím</a:t>
            </a:r>
          </a:p>
        </p:txBody>
      </p:sp>
      <p:sp>
        <p:nvSpPr>
          <p:cNvPr id="12" name="Rectangle 9"/>
          <p:cNvSpPr/>
          <p:nvPr/>
        </p:nvSpPr>
        <p:spPr>
          <a:xfrm>
            <a:off x="1843405" y="4940935"/>
            <a:ext cx="9560560" cy="553085"/>
          </a:xfrm>
          <a:prstGeom prst="rect">
            <a:avLst/>
          </a:prstGeom>
        </p:spPr>
        <p:txBody>
          <a:bodyPr wrap="square">
            <a:spAutoFit/>
          </a:bodyPr>
          <a:lstStyle/>
          <a:p>
            <a:pPr defTabSz="342900">
              <a:lnSpc>
                <a:spcPct val="150000"/>
              </a:lnSpc>
            </a:pPr>
            <a:r>
              <a:rPr lang="en-US" sz="2000" b="1" dirty="0">
                <a:solidFill>
                  <a:srgbClr val="7FC354"/>
                </a:solidFill>
                <a:latin typeface="UTM Avo" panose="02040603050506020204" pitchFamily="18" charset="0"/>
                <a:cs typeface="Times New Roman" panose="02020603050405020304" pitchFamily="18" charset="0"/>
              </a:rPr>
              <a:t>B. </a:t>
            </a:r>
            <a:r>
              <a:rPr lang="en-US" sz="2000" dirty="0">
                <a:latin typeface="UTM Avo" panose="02040603050506020204" pitchFamily="18" charset="0"/>
                <a:cs typeface="Times New Roman" panose="02020603050405020304" pitchFamily="18" charset="0"/>
              </a:rPr>
              <a:t>.</a:t>
            </a:r>
            <a:r>
              <a:rPr lang="en-US" sz="2000" dirty="0" err="1">
                <a:latin typeface="UTM Avo" panose="02040603050506020204" pitchFamily="18" charset="0"/>
                <a:cs typeface="Times New Roman" panose="02020603050405020304" pitchFamily="18" charset="0"/>
              </a:rPr>
              <a:t>Để</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cặp</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sách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hoặc</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các</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đồ</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vật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khác</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lên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trên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bàn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phím</a:t>
            </a:r>
            <a:r>
              <a:rPr lang="en-US" sz="2000" dirty="0">
                <a:latin typeface="UTM Avo" panose="02040603050506020204" pitchFamily="18" charset="0"/>
                <a:cs typeface="Times New Roman" panose="02020603050405020304" pitchFamily="18" charset="0"/>
              </a:rPr>
              <a:t>.</a:t>
            </a:r>
            <a:endParaRPr lang="vi-VN" sz="2000" dirty="0">
              <a:latin typeface="UTM Avo" panose="02040603050506020204" pitchFamily="18" charset="0"/>
              <a:cs typeface="Times New Roman" panose="02020603050405020304" pitchFamily="18" charset="0"/>
            </a:endParaRPr>
          </a:p>
        </p:txBody>
      </p:sp>
      <p:sp>
        <p:nvSpPr>
          <p:cNvPr id="16" name="Rectangle 9"/>
          <p:cNvSpPr/>
          <p:nvPr/>
        </p:nvSpPr>
        <p:spPr>
          <a:xfrm>
            <a:off x="1843405" y="5934710"/>
            <a:ext cx="9222105" cy="553085"/>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D. </a:t>
            </a:r>
            <a:r>
              <a:rPr lang="en-US" sz="2000">
                <a:latin typeface="UTM Avo" panose="02040603050506020204" pitchFamily="18" charset="0"/>
                <a:cs typeface="Times New Roman" panose="02020603050405020304" pitchFamily="18" charset="0"/>
              </a:rPr>
              <a:t>.Truy cập tùy tiện vào bất kì trang thông tin nào trên Internet.</a:t>
            </a:r>
            <a:endParaRPr lang="vi-VN" sz="2000">
              <a:latin typeface="UTM Avo" panose="02040603050506020204" pitchFamily="18" charset="0"/>
              <a:cs typeface="Times New Roman" panose="02020603050405020304" pitchFamily="18" charset="0"/>
            </a:endParaRPr>
          </a:p>
        </p:txBody>
      </p:sp>
      <p:sp>
        <p:nvSpPr>
          <p:cNvPr id="27" name="Oval 26"/>
          <p:cNvSpPr/>
          <p:nvPr/>
        </p:nvSpPr>
        <p:spPr>
          <a:xfrm>
            <a:off x="1752600" y="4459605"/>
            <a:ext cx="584200" cy="583565"/>
          </a:xfrm>
          <a:prstGeom prst="ellipse">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2000"/>
                                        <p:tgtEl>
                                          <p:spTgt spid="8"/>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amond(in)">
                                      <p:cBhvr>
                                        <p:cTn id="10" dur="2000"/>
                                        <p:tgtEl>
                                          <p:spTgt spid="14"/>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diamond(in)">
                                      <p:cBhvr>
                                        <p:cTn id="13" dur="2000"/>
                                        <p:tgtEl>
                                          <p:spTgt spid="15"/>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diamond(in)">
                                      <p:cBhvr>
                                        <p:cTn id="16" dur="2000"/>
                                        <p:tgtEl>
                                          <p:spTgt spid="4"/>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amond(in)">
                                      <p:cBhvr>
                                        <p:cTn id="19" dur="2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diamond(in)">
                                      <p:cBhvr>
                                        <p:cTn id="29" dur="2000"/>
                                        <p:tgtEl>
                                          <p:spTgt spid="9"/>
                                        </p:tgtEl>
                                      </p:cBhvr>
                                    </p:animEffect>
                                  </p:childTnLst>
                                </p:cTn>
                              </p:par>
                              <p:par>
                                <p:cTn id="30" presetID="8" presetClass="entr" presetSubtype="16"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amond(in)">
                                      <p:cBhvr>
                                        <p:cTn id="32" dur="2000"/>
                                        <p:tgtEl>
                                          <p:spTgt spid="12"/>
                                        </p:tgtEl>
                                      </p:cBhvr>
                                    </p:animEffect>
                                  </p:childTnLst>
                                </p:cTn>
                              </p:par>
                              <p:par>
                                <p:cTn id="33" presetID="8" presetClass="entr" presetSubtype="16"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diamond(in)">
                                      <p:cBhvr>
                                        <p:cTn id="35" dur="2000"/>
                                        <p:tgtEl>
                                          <p:spTgt spid="10"/>
                                        </p:tgtEl>
                                      </p:cBhvr>
                                    </p:animEffect>
                                  </p:childTnLst>
                                </p:cTn>
                              </p:par>
                              <p:par>
                                <p:cTn id="36" presetID="8" presetClass="entr" presetSubtype="16"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diamond(in)">
                                      <p:cBhvr>
                                        <p:cTn id="38" dur="20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blinds(horizontal)">
                                      <p:cBhvr>
                                        <p:cTn id="4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4" grpId="0"/>
      <p:bldP spid="15" grpId="0"/>
      <p:bldP spid="4" grpId="0"/>
      <p:bldP spid="7" grpId="0"/>
      <p:bldP spid="12" grpId="0"/>
      <p:bldP spid="16" grpId="0"/>
      <p:bldP spid="27"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71924" y="384240"/>
            <a:ext cx="3761537" cy="1181202"/>
            <a:chOff x="371924" y="384240"/>
            <a:chExt cx="3761537" cy="1181202"/>
          </a:xfrm>
        </p:grpSpPr>
        <p:pic>
          <p:nvPicPr>
            <p:cNvPr id="2" name="Picture 1"/>
            <p:cNvPicPr>
              <a:picLocks noChangeAspect="1"/>
            </p:cNvPicPr>
            <p:nvPr/>
          </p:nvPicPr>
          <p:blipFill>
            <a:blip r:embed="rId2"/>
            <a:stretch>
              <a:fillRect/>
            </a:stretch>
          </p:blipFill>
          <p:spPr>
            <a:xfrm>
              <a:off x="371924" y="384240"/>
              <a:ext cx="1280271" cy="1181202"/>
            </a:xfrm>
            <a:prstGeom prst="rect">
              <a:avLst/>
            </a:prstGeom>
          </p:spPr>
        </p:pic>
        <p:sp>
          <p:nvSpPr>
            <p:cNvPr id="3" name="Rectangle 2"/>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p:cNvSpPr/>
          <p:nvPr/>
        </p:nvSpPr>
        <p:spPr>
          <a:xfrm>
            <a:off x="1652195" y="1425059"/>
            <a:ext cx="9751340" cy="55308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1.Hãy kể tên một số phần cứng hỗ trợ việc học trực tuyến.</a:t>
            </a:r>
            <a:r>
              <a:rPr lang="vi-VN" sz="2000">
                <a:latin typeface="UTM Avo" panose="02040603050506020204" pitchFamily="18" charset="0"/>
                <a:cs typeface="Times New Roman" panose="02020603050405020304" pitchFamily="18" charset="0"/>
              </a:rPr>
              <a:t> </a:t>
            </a:r>
          </a:p>
        </p:txBody>
      </p:sp>
      <p:sp>
        <p:nvSpPr>
          <p:cNvPr id="7" name="Rectangle 6"/>
          <p:cNvSpPr/>
          <p:nvPr/>
        </p:nvSpPr>
        <p:spPr>
          <a:xfrm>
            <a:off x="1652195" y="2504136"/>
            <a:ext cx="9751340" cy="553085"/>
          </a:xfrm>
          <a:prstGeom prst="rect">
            <a:avLst/>
          </a:prstGeom>
        </p:spPr>
        <p:txBody>
          <a:bodyPr wrap="square">
            <a:spAutoFit/>
          </a:bodyPr>
          <a:lstStyle/>
          <a:p>
            <a:pPr algn="just" defTabSz="342900">
              <a:lnSpc>
                <a:spcPct val="150000"/>
              </a:lnSpc>
            </a:pPr>
            <a:r>
              <a:rPr lang="en-US" sz="2000" b="1" dirty="0">
                <a:latin typeface="UTM Avo" panose="02040603050506020204" pitchFamily="18" charset="0"/>
                <a:cs typeface="Times New Roman" panose="02020603050405020304" pitchFamily="18" charset="0"/>
              </a:rPr>
              <a:t>2. </a:t>
            </a:r>
            <a:r>
              <a:rPr lang="en-US" sz="2000" b="1" dirty="0" err="1">
                <a:latin typeface="UTM Avo" panose="02040603050506020204" pitchFamily="18" charset="0"/>
                <a:cs typeface="Times New Roman" panose="02020603050405020304" pitchFamily="18" charset="0"/>
              </a:rPr>
              <a:t>Hãy</a:t>
            </a:r>
            <a:r>
              <a:rPr lang="en-US" sz="2000" b="1" dirty="0">
                <a:latin typeface="UTM Avo" panose="02040603050506020204" pitchFamily="18" charset="0"/>
                <a:cs typeface="Times New Roman" panose="02020603050405020304" pitchFamily="18" charset="0"/>
              </a:rPr>
              <a:t> </a:t>
            </a:r>
            <a:r>
              <a:rPr lang="en-US" sz="2000" b="1" dirty="0" err="1">
                <a:latin typeface="UTM Avo" panose="02040603050506020204" pitchFamily="18" charset="0"/>
                <a:cs typeface="Times New Roman" panose="02020603050405020304" pitchFamily="18" charset="0"/>
              </a:rPr>
              <a:t>kể</a:t>
            </a:r>
            <a:r>
              <a:rPr lang="en-US" sz="2000" b="1" dirty="0">
                <a:latin typeface="UTM Avo" panose="02040603050506020204" pitchFamily="18" charset="0"/>
                <a:cs typeface="Times New Roman" panose="02020603050405020304" pitchFamily="18" charset="0"/>
              </a:rPr>
              <a:t> </a:t>
            </a:r>
            <a:r>
              <a:rPr lang="en-US" sz="2000" b="1" dirty="0" err="1">
                <a:latin typeface="UTM Avo" panose="02040603050506020204" pitchFamily="18" charset="0"/>
                <a:cs typeface="Times New Roman" panose="02020603050405020304" pitchFamily="18" charset="0"/>
              </a:rPr>
              <a:t>tên</a:t>
            </a:r>
            <a:r>
              <a:rPr lang="en-US" sz="2000" b="1" dirty="0">
                <a:latin typeface="UTM Avo" panose="02040603050506020204" pitchFamily="18" charset="0"/>
                <a:cs typeface="Times New Roman" panose="02020603050405020304" pitchFamily="18" charset="0"/>
              </a:rPr>
              <a:t> </a:t>
            </a:r>
            <a:r>
              <a:rPr lang="en-US" sz="2000" b="1" dirty="0" err="1">
                <a:latin typeface="UTM Avo" panose="02040603050506020204" pitchFamily="18" charset="0"/>
                <a:cs typeface="Times New Roman" panose="02020603050405020304" pitchFamily="18" charset="0"/>
              </a:rPr>
              <a:t>một</a:t>
            </a:r>
            <a:r>
              <a:rPr lang="en-US" sz="2000" b="1" dirty="0">
                <a:latin typeface="UTM Avo" panose="02040603050506020204" pitchFamily="18" charset="0"/>
                <a:cs typeface="Times New Roman" panose="02020603050405020304" pitchFamily="18" charset="0"/>
              </a:rPr>
              <a:t> </a:t>
            </a:r>
            <a:r>
              <a:rPr lang="en-US" sz="2000" b="1" dirty="0" err="1">
                <a:latin typeface="UTM Avo" panose="02040603050506020204" pitchFamily="18" charset="0"/>
                <a:cs typeface="Times New Roman" panose="02020603050405020304" pitchFamily="18" charset="0"/>
              </a:rPr>
              <a:t>phần</a:t>
            </a:r>
            <a:r>
              <a:rPr lang="en-US" sz="2000" b="1" dirty="0">
                <a:latin typeface="UTM Avo" panose="02040603050506020204" pitchFamily="18" charset="0"/>
                <a:cs typeface="Times New Roman" panose="02020603050405020304" pitchFamily="18" charset="0"/>
              </a:rPr>
              <a:t> </a:t>
            </a:r>
            <a:r>
              <a:rPr lang="en-US" sz="2000" b="1" dirty="0" err="1">
                <a:latin typeface="UTM Avo" panose="02040603050506020204" pitchFamily="18" charset="0"/>
                <a:cs typeface="Times New Roman" panose="02020603050405020304" pitchFamily="18" charset="0"/>
              </a:rPr>
              <a:t>mềm</a:t>
            </a:r>
            <a:r>
              <a:rPr lang="en-US" sz="2000" b="1" dirty="0">
                <a:latin typeface="UTM Avo" panose="02040603050506020204" pitchFamily="18" charset="0"/>
                <a:cs typeface="Times New Roman" panose="02020603050405020304" pitchFamily="18" charset="0"/>
              </a:rPr>
              <a:t> </a:t>
            </a:r>
            <a:r>
              <a:rPr lang="en-US" sz="2000" b="1" dirty="0" err="1">
                <a:latin typeface="UTM Avo" panose="02040603050506020204" pitchFamily="18" charset="0"/>
                <a:cs typeface="Times New Roman" panose="02020603050405020304" pitchFamily="18" charset="0"/>
              </a:rPr>
              <a:t>giúp</a:t>
            </a:r>
            <a:r>
              <a:rPr lang="en-US" sz="2000" b="1" dirty="0">
                <a:latin typeface="UTM Avo" panose="02040603050506020204" pitchFamily="18" charset="0"/>
                <a:cs typeface="Times New Roman" panose="02020603050405020304" pitchFamily="18" charset="0"/>
              </a:rPr>
              <a:t> </a:t>
            </a:r>
            <a:r>
              <a:rPr lang="en-US" sz="2000" b="1" dirty="0" err="1">
                <a:latin typeface="UTM Avo" panose="02040603050506020204" pitchFamily="18" charset="0"/>
                <a:cs typeface="Times New Roman" panose="02020603050405020304" pitchFamily="18" charset="0"/>
              </a:rPr>
              <a:t>em</a:t>
            </a:r>
            <a:r>
              <a:rPr lang="en-US" sz="2000" b="1" dirty="0">
                <a:latin typeface="UTM Avo" panose="02040603050506020204" pitchFamily="18" charset="0"/>
                <a:cs typeface="Times New Roman" panose="02020603050405020304" pitchFamily="18" charset="0"/>
              </a:rPr>
              <a:t> </a:t>
            </a:r>
            <a:r>
              <a:rPr lang="en-US" sz="2000" b="1" dirty="0" err="1">
                <a:latin typeface="UTM Avo" panose="02040603050506020204" pitchFamily="18" charset="0"/>
                <a:cs typeface="Times New Roman" panose="02020603050405020304" pitchFamily="18" charset="0"/>
              </a:rPr>
              <a:t>học</a:t>
            </a:r>
            <a:r>
              <a:rPr lang="en-US" sz="2000" b="1" dirty="0">
                <a:latin typeface="UTM Avo" panose="02040603050506020204" pitchFamily="18" charset="0"/>
                <a:cs typeface="Times New Roman" panose="02020603050405020304" pitchFamily="18" charset="0"/>
              </a:rPr>
              <a:t> </a:t>
            </a:r>
            <a:r>
              <a:rPr lang="en-US" sz="2000" b="1" dirty="0" err="1">
                <a:latin typeface="UTM Avo" panose="02040603050506020204" pitchFamily="18" charset="0"/>
                <a:cs typeface="Times New Roman" panose="02020603050405020304" pitchFamily="18" charset="0"/>
              </a:rPr>
              <a:t>trực</a:t>
            </a:r>
            <a:r>
              <a:rPr lang="en-US" sz="2000" b="1" dirty="0">
                <a:latin typeface="UTM Avo" panose="02040603050506020204" pitchFamily="18" charset="0"/>
                <a:cs typeface="Times New Roman" panose="02020603050405020304" pitchFamily="18" charset="0"/>
              </a:rPr>
              <a:t> </a:t>
            </a:r>
            <a:r>
              <a:rPr lang="en-US" sz="2000" b="1" dirty="0" err="1">
                <a:latin typeface="UTM Avo" panose="02040603050506020204" pitchFamily="18" charset="0"/>
                <a:cs typeface="Times New Roman" panose="02020603050405020304" pitchFamily="18" charset="0"/>
              </a:rPr>
              <a:t>tuyến</a:t>
            </a:r>
            <a:r>
              <a:rPr lang="en-US" sz="2000" b="1" dirty="0">
                <a:latin typeface="UTM Avo" panose="02040603050506020204" pitchFamily="18" charset="0"/>
                <a:cs typeface="Times New Roman" panose="02020603050405020304" pitchFamily="18" charset="0"/>
              </a:rPr>
              <a:t>.</a:t>
            </a:r>
            <a:endParaRPr lang="vi-VN" sz="2000" dirty="0">
              <a:latin typeface="UTM Avo" panose="02040603050506020204" pitchFamily="18" charset="0"/>
              <a:cs typeface="Times New Roman" panose="02020603050405020304" pitchFamily="18" charset="0"/>
            </a:endParaRPr>
          </a:p>
        </p:txBody>
      </p:sp>
      <p:pic>
        <p:nvPicPr>
          <p:cNvPr id="8" name="Picture 7" descr="A picture containing toy&#10;&#10;Description automatically generated"/>
          <p:cNvPicPr>
            <a:picLocks noChangeAspect="1"/>
          </p:cNvPicPr>
          <p:nvPr/>
        </p:nvPicPr>
        <p:blipFill>
          <a:blip r:embed="rId3">
            <a:extLst>
              <a:ext uri="{BEBA8EAE-BF5A-486C-A8C5-ECC9F3942E4B}">
                <a14:imgProps xmlns:a14="http://schemas.microsoft.com/office/drawing/2010/main">
                  <a14:imgLayer r:embed="rId4">
                    <a14:imgEffect>
                      <a14:backgroundRemoval t="7348" b="89776" l="9744" r="89776">
                        <a14:foregroundMark x1="44728" y1="24281" x2="56869" y2="27157"/>
                        <a14:foregroundMark x1="56390" y1="26677" x2="57348" y2="28435"/>
                        <a14:foregroundMark x1="38978" y1="27636" x2="60064" y2="33387"/>
                        <a14:foregroundMark x1="60064" y1="33387" x2="42332" y2="32748"/>
                        <a14:foregroundMark x1="55911" y1="21885" x2="56390" y2="20927"/>
                        <a14:foregroundMark x1="53195" y1="24281" x2="51278" y2="22364"/>
                        <a14:foregroundMark x1="42332" y1="29393" x2="62780" y2="37220"/>
                        <a14:foregroundMark x1="62780" y1="37220" x2="45208" y2="24601"/>
                        <a14:foregroundMark x1="45208" y1="24601" x2="43770" y2="27157"/>
                        <a14:foregroundMark x1="56869" y1="25240" x2="55911" y2="28914"/>
                        <a14:foregroundMark x1="57348" y1="29872" x2="57348" y2="29872"/>
                        <a14:foregroundMark x1="57348" y1="29872" x2="57348" y2="29872"/>
                        <a14:foregroundMark x1="57348" y1="26677" x2="57348" y2="26677"/>
                        <a14:foregroundMark x1="51278" y1="9265" x2="51278" y2="9265"/>
                        <a14:foregroundMark x1="52716" y1="7348" x2="52716" y2="7348"/>
                      </a14:backgroundRemoval>
                    </a14:imgEffect>
                  </a14:imgLayer>
                </a14:imgProps>
              </a:ext>
              <a:ext uri="{28A0092B-C50C-407E-A947-70E740481C1C}">
                <a14:useLocalDpi xmlns:a14="http://schemas.microsoft.com/office/drawing/2010/main" val="0"/>
              </a:ext>
            </a:extLst>
          </a:blip>
          <a:stretch>
            <a:fillRect/>
          </a:stretch>
        </p:blipFill>
        <p:spPr>
          <a:xfrm>
            <a:off x="9092046" y="3860717"/>
            <a:ext cx="2975264" cy="297526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p:cNvGrpSpPr/>
          <p:nvPr/>
        </p:nvGrpSpPr>
        <p:grpSpPr>
          <a:xfrm>
            <a:off x="2980607" y="1150453"/>
            <a:ext cx="5976143" cy="4679926"/>
            <a:chOff x="2424113" y="688975"/>
            <a:chExt cx="6713537" cy="5619751"/>
          </a:xfrm>
        </p:grpSpPr>
        <p:sp>
          <p:nvSpPr>
            <p:cNvPr id="24" name="AutoShape 3"/>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5" name="Freeform 24"/>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lstStyle/>
            <a:p>
              <a:endParaRPr lang="zh-CN" altLang="en-US">
                <a:latin typeface="iCiel Cadena"/>
              </a:endParaRPr>
            </a:p>
          </p:txBody>
        </p:sp>
        <p:sp>
          <p:nvSpPr>
            <p:cNvPr id="26" name="Freeform 6"/>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lstStyle/>
            <a:p>
              <a:endParaRPr lang="zh-CN" altLang="en-US">
                <a:latin typeface="iCiel Cadena"/>
              </a:endParaRPr>
            </a:p>
          </p:txBody>
        </p:sp>
        <p:sp>
          <p:nvSpPr>
            <p:cNvPr id="27" name="Freeform 7"/>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lstStyle/>
            <a:p>
              <a:endParaRPr lang="zh-CN" altLang="en-US">
                <a:latin typeface="iCiel Cadena"/>
              </a:endParaRPr>
            </a:p>
          </p:txBody>
        </p:sp>
        <p:sp>
          <p:nvSpPr>
            <p:cNvPr id="28" name="Freeform 8"/>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Ciel Cadena"/>
              </a:endParaRPr>
            </a:p>
          </p:txBody>
        </p:sp>
        <p:sp>
          <p:nvSpPr>
            <p:cNvPr id="29" name="Freeform 9"/>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lstStyle/>
            <a:p>
              <a:endParaRPr lang="zh-CN" altLang="en-US">
                <a:latin typeface="iCiel Cadena"/>
              </a:endParaRPr>
            </a:p>
          </p:txBody>
        </p:sp>
        <p:sp>
          <p:nvSpPr>
            <p:cNvPr id="30" name="Freeform 10"/>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Ciel Cadena"/>
              </a:endParaRPr>
            </a:p>
          </p:txBody>
        </p:sp>
        <p:sp>
          <p:nvSpPr>
            <p:cNvPr id="31" name="Freeform 11"/>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Ciel Cadena"/>
              </a:endParaRPr>
            </a:p>
          </p:txBody>
        </p:sp>
        <p:sp>
          <p:nvSpPr>
            <p:cNvPr id="32" name="Freeform 12"/>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lstStyle/>
            <a:p>
              <a:endParaRPr lang="zh-CN" altLang="en-US">
                <a:latin typeface="iCiel Cadena"/>
              </a:endParaRPr>
            </a:p>
          </p:txBody>
        </p:sp>
        <p:sp>
          <p:nvSpPr>
            <p:cNvPr id="33" name="Freeform 13"/>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Ciel Cadena"/>
              </a:endParaRPr>
            </a:p>
          </p:txBody>
        </p:sp>
        <p:sp>
          <p:nvSpPr>
            <p:cNvPr id="34" name="Freeform 14"/>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Ciel Cadena"/>
              </a:endParaRPr>
            </a:p>
          </p:txBody>
        </p:sp>
        <p:sp>
          <p:nvSpPr>
            <p:cNvPr id="35" name="Freeform 15"/>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lstStyle/>
            <a:p>
              <a:endParaRPr lang="zh-CN" altLang="en-US">
                <a:latin typeface="iCiel Cadena"/>
              </a:endParaRPr>
            </a:p>
          </p:txBody>
        </p:sp>
        <p:sp>
          <p:nvSpPr>
            <p:cNvPr id="36" name="Freeform 16"/>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lstStyle/>
            <a:p>
              <a:endParaRPr lang="zh-CN" altLang="en-US">
                <a:latin typeface="iCiel Cadena"/>
              </a:endParaRPr>
            </a:p>
          </p:txBody>
        </p:sp>
        <p:sp>
          <p:nvSpPr>
            <p:cNvPr id="37" name="Freeform 17"/>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lstStyle/>
            <a:p>
              <a:endParaRPr lang="zh-CN" altLang="en-US">
                <a:latin typeface="iCiel Cadena"/>
              </a:endParaRPr>
            </a:p>
          </p:txBody>
        </p:sp>
        <p:sp>
          <p:nvSpPr>
            <p:cNvPr id="38" name="Freeform 18"/>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lstStyle/>
            <a:p>
              <a:endParaRPr lang="zh-CN" altLang="en-US">
                <a:solidFill>
                  <a:srgbClr val="F68D91"/>
                </a:solidFill>
                <a:latin typeface="iCiel Cadena"/>
              </a:endParaRPr>
            </a:p>
          </p:txBody>
        </p:sp>
        <p:sp>
          <p:nvSpPr>
            <p:cNvPr id="39" name="Freeform 19"/>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lstStyle/>
            <a:p>
              <a:endParaRPr lang="zh-CN" altLang="en-US">
                <a:latin typeface="iCiel Cadena"/>
              </a:endParaRPr>
            </a:p>
          </p:txBody>
        </p:sp>
        <p:sp>
          <p:nvSpPr>
            <p:cNvPr id="40" name="Freeform 20"/>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lstStyle/>
            <a:p>
              <a:endParaRPr lang="zh-CN" altLang="en-US">
                <a:solidFill>
                  <a:srgbClr val="F68D91"/>
                </a:solidFill>
                <a:latin typeface="iCiel Cadena"/>
              </a:endParaRPr>
            </a:p>
          </p:txBody>
        </p:sp>
        <p:sp>
          <p:nvSpPr>
            <p:cNvPr id="41" name="Freeform 21"/>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Ciel Cadena"/>
              </a:endParaRPr>
            </a:p>
          </p:txBody>
        </p:sp>
        <p:sp>
          <p:nvSpPr>
            <p:cNvPr id="42" name="Freeform 22"/>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lstStyle/>
            <a:p>
              <a:endParaRPr lang="zh-CN" altLang="en-US">
                <a:latin typeface="iCiel Cadena"/>
              </a:endParaRPr>
            </a:p>
          </p:txBody>
        </p:sp>
        <p:sp>
          <p:nvSpPr>
            <p:cNvPr id="43" name="Freeform 23"/>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lstStyle/>
            <a:p>
              <a:endParaRPr lang="zh-CN" altLang="en-US">
                <a:latin typeface="iCiel Cadena"/>
              </a:endParaRPr>
            </a:p>
          </p:txBody>
        </p:sp>
        <p:sp>
          <p:nvSpPr>
            <p:cNvPr id="44" name="Freeform 24"/>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lstStyle/>
            <a:p>
              <a:endParaRPr lang="zh-CN" altLang="en-US">
                <a:latin typeface="iCiel Cadena"/>
              </a:endParaRPr>
            </a:p>
          </p:txBody>
        </p:sp>
        <p:sp>
          <p:nvSpPr>
            <p:cNvPr id="45" name="Freeform 25"/>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Ciel Cadena"/>
              </a:endParaRPr>
            </a:p>
          </p:txBody>
        </p:sp>
        <p:sp>
          <p:nvSpPr>
            <p:cNvPr id="46" name="Freeform 26"/>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lstStyle/>
            <a:p>
              <a:endParaRPr lang="zh-CN" altLang="en-US">
                <a:latin typeface="iCiel Cadena"/>
              </a:endParaRPr>
            </a:p>
          </p:txBody>
        </p:sp>
        <p:sp>
          <p:nvSpPr>
            <p:cNvPr id="47" name="Freeform 27"/>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lstStyle/>
            <a:p>
              <a:endParaRPr lang="zh-CN" altLang="en-US">
                <a:latin typeface="iCiel Cadena"/>
              </a:endParaRPr>
            </a:p>
          </p:txBody>
        </p:sp>
        <p:sp>
          <p:nvSpPr>
            <p:cNvPr id="48" name="Freeform 28"/>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lstStyle/>
            <a:p>
              <a:endParaRPr lang="zh-CN" altLang="en-US">
                <a:latin typeface="iCiel Cadena"/>
              </a:endParaRPr>
            </a:p>
          </p:txBody>
        </p:sp>
        <p:sp>
          <p:nvSpPr>
            <p:cNvPr id="49" name="Freeform 29"/>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lstStyle/>
            <a:p>
              <a:endParaRPr lang="zh-CN" altLang="en-US">
                <a:solidFill>
                  <a:srgbClr val="F68D91"/>
                </a:solidFill>
                <a:latin typeface="iCiel Cadena"/>
              </a:endParaRPr>
            </a:p>
          </p:txBody>
        </p:sp>
        <p:sp>
          <p:nvSpPr>
            <p:cNvPr id="50" name="Freeform 30"/>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lstStyle/>
            <a:p>
              <a:endParaRPr lang="zh-CN" altLang="en-US">
                <a:latin typeface="iCiel Cadena"/>
              </a:endParaRPr>
            </a:p>
          </p:txBody>
        </p:sp>
        <p:sp>
          <p:nvSpPr>
            <p:cNvPr id="51" name="Freeform 31"/>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lstStyle/>
            <a:p>
              <a:endParaRPr lang="zh-CN" altLang="en-US">
                <a:latin typeface="iCiel Cadena"/>
              </a:endParaRPr>
            </a:p>
          </p:txBody>
        </p:sp>
        <p:sp>
          <p:nvSpPr>
            <p:cNvPr id="52" name="Freeform 32"/>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lstStyle/>
            <a:p>
              <a:endParaRPr lang="zh-CN" altLang="en-US">
                <a:latin typeface="iCiel Cadena"/>
              </a:endParaRPr>
            </a:p>
          </p:txBody>
        </p:sp>
        <p:sp>
          <p:nvSpPr>
            <p:cNvPr id="53" name="Freeform 33"/>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Ciel Cadena"/>
              </a:endParaRPr>
            </a:p>
          </p:txBody>
        </p:sp>
        <p:sp>
          <p:nvSpPr>
            <p:cNvPr id="54" name="Freeform 34"/>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lstStyle/>
            <a:p>
              <a:endParaRPr lang="zh-CN" altLang="en-US">
                <a:solidFill>
                  <a:srgbClr val="F68D91"/>
                </a:solidFill>
                <a:latin typeface="iCiel Cadena"/>
              </a:endParaRPr>
            </a:p>
          </p:txBody>
        </p:sp>
        <p:sp>
          <p:nvSpPr>
            <p:cNvPr id="55" name="Freeform 35"/>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Ciel Cadena"/>
              </a:endParaRPr>
            </a:p>
          </p:txBody>
        </p:sp>
        <p:sp>
          <p:nvSpPr>
            <p:cNvPr id="56" name="Freeform 36"/>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Ciel Cadena"/>
              </a:endParaRPr>
            </a:p>
          </p:txBody>
        </p:sp>
        <p:sp>
          <p:nvSpPr>
            <p:cNvPr id="57" name="Freeform 37"/>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Ciel Cadena"/>
              </a:endParaRPr>
            </a:p>
          </p:txBody>
        </p:sp>
        <p:sp>
          <p:nvSpPr>
            <p:cNvPr id="58" name="Freeform 38"/>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Ciel Cadena"/>
              </a:endParaRPr>
            </a:p>
          </p:txBody>
        </p:sp>
        <p:sp>
          <p:nvSpPr>
            <p:cNvPr id="59" name="Freeform 39"/>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Ciel Cadena"/>
              </a:endParaRPr>
            </a:p>
          </p:txBody>
        </p:sp>
        <p:sp>
          <p:nvSpPr>
            <p:cNvPr id="60" name="Freeform 40"/>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lstStyle/>
            <a:p>
              <a:endParaRPr lang="zh-CN" altLang="en-US">
                <a:latin typeface="iCiel Cadena"/>
              </a:endParaRPr>
            </a:p>
          </p:txBody>
        </p:sp>
        <p:sp>
          <p:nvSpPr>
            <p:cNvPr id="61" name="Freeform 41"/>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lstStyle/>
            <a:p>
              <a:endParaRPr lang="zh-CN" altLang="en-US">
                <a:latin typeface="iCiel Cadena"/>
              </a:endParaRPr>
            </a:p>
          </p:txBody>
        </p:sp>
        <p:sp>
          <p:nvSpPr>
            <p:cNvPr id="62" name="Freeform 42"/>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lstStyle/>
            <a:p>
              <a:endParaRPr lang="zh-CN" altLang="en-US">
                <a:latin typeface="iCiel Cadena"/>
              </a:endParaRPr>
            </a:p>
          </p:txBody>
        </p:sp>
        <p:sp>
          <p:nvSpPr>
            <p:cNvPr id="63" name="Freeform 43"/>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lstStyle/>
            <a:p>
              <a:endParaRPr lang="zh-CN" altLang="en-US">
                <a:latin typeface="iCiel Cadena"/>
              </a:endParaRPr>
            </a:p>
          </p:txBody>
        </p:sp>
        <p:sp>
          <p:nvSpPr>
            <p:cNvPr id="64" name="Freeform 44"/>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lstStyle/>
            <a:p>
              <a:endParaRPr lang="zh-CN" altLang="en-US">
                <a:latin typeface="iCiel Cadena"/>
              </a:endParaRPr>
            </a:p>
          </p:txBody>
        </p:sp>
        <p:sp>
          <p:nvSpPr>
            <p:cNvPr id="65" name="Freeform 45"/>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lstStyle/>
            <a:p>
              <a:endParaRPr lang="zh-CN" altLang="en-US">
                <a:latin typeface="iCiel Cadena"/>
              </a:endParaRPr>
            </a:p>
          </p:txBody>
        </p:sp>
        <p:sp>
          <p:nvSpPr>
            <p:cNvPr id="66" name="Freeform 46"/>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lstStyle/>
            <a:p>
              <a:endParaRPr lang="zh-CN" altLang="en-US">
                <a:latin typeface="iCiel Cadena"/>
              </a:endParaRPr>
            </a:p>
          </p:txBody>
        </p:sp>
        <p:sp>
          <p:nvSpPr>
            <p:cNvPr id="67" name="Freeform 47"/>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lstStyle/>
            <a:p>
              <a:endParaRPr lang="zh-CN" altLang="en-US">
                <a:latin typeface="iCiel Cadena"/>
              </a:endParaRPr>
            </a:p>
          </p:txBody>
        </p:sp>
        <p:sp>
          <p:nvSpPr>
            <p:cNvPr id="68" name="Freeform 48"/>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lstStyle/>
            <a:p>
              <a:endParaRPr lang="zh-CN" altLang="en-US">
                <a:latin typeface="iCiel Cadena"/>
              </a:endParaRPr>
            </a:p>
          </p:txBody>
        </p:sp>
        <p:sp>
          <p:nvSpPr>
            <p:cNvPr id="69" name="Rectangle 49"/>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2000" b="0" i="0" u="none" strike="noStrike" cap="none" normalizeH="0" baseline="0" dirty="0">
                  <a:ln>
                    <a:noFill/>
                  </a:ln>
                  <a:solidFill>
                    <a:srgbClr val="FFFFFF"/>
                  </a:solidFill>
                  <a:effectLst/>
                  <a:latin typeface="iCiel Cadena"/>
                  <a:ea typeface="Microsoft YaHei"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lang="en-US" altLang="zh-CN" sz="2300" dirty="0">
                  <a:solidFill>
                    <a:srgbClr val="FFFFFF"/>
                  </a:solidFill>
                  <a:latin typeface="iCiel Cadena"/>
                  <a:ea typeface="Microsoft YaHei"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2400" b="0" i="0" u="none" strike="noStrike" cap="none" normalizeH="0" baseline="0" dirty="0">
                  <a:ln>
                    <a:noFill/>
                  </a:ln>
                  <a:solidFill>
                    <a:srgbClr val="FFFFFF"/>
                  </a:solidFill>
                  <a:effectLst/>
                  <a:latin typeface="iCiel Cadena"/>
                  <a:ea typeface="Microsoft YaHei"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2300" b="0" i="0" u="none" strike="noStrike" cap="none" normalizeH="0" baseline="0" dirty="0">
                  <a:ln>
                    <a:noFill/>
                  </a:ln>
                  <a:solidFill>
                    <a:schemeClr val="bg1"/>
                  </a:solidFill>
                  <a:effectLst/>
                  <a:latin typeface="iCiel Cadena"/>
                  <a:ea typeface="Microsoft YaHei"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2400" b="0" i="0" u="none" strike="noStrike" cap="none" normalizeH="0" baseline="0" dirty="0">
                  <a:ln>
                    <a:noFill/>
                  </a:ln>
                  <a:solidFill>
                    <a:srgbClr val="FFFFFF"/>
                  </a:solidFill>
                  <a:effectLst/>
                  <a:latin typeface="iCiel Cadena"/>
                  <a:ea typeface="Microsoft YaHei"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b="0" i="0" u="none" strike="noStrike" cap="none" normalizeH="0" baseline="0" dirty="0">
                  <a:ln>
                    <a:noFill/>
                  </a:ln>
                  <a:solidFill>
                    <a:schemeClr val="bg1"/>
                  </a:solidFill>
                  <a:effectLst/>
                  <a:latin typeface="iCiel Cadena"/>
                  <a:ea typeface="Microsoft YaHei"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2400" b="0" i="0" u="none" strike="noStrike" cap="none" normalizeH="0" baseline="0" dirty="0">
                  <a:ln>
                    <a:noFill/>
                  </a:ln>
                  <a:solidFill>
                    <a:srgbClr val="FFFFFF"/>
                  </a:solidFill>
                  <a:effectLst/>
                  <a:latin typeface="iCiel Cadena"/>
                  <a:ea typeface="Microsoft YaHei"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2400" b="0" i="0" u="none" strike="noStrike" cap="none" normalizeH="0" baseline="0" dirty="0">
                  <a:ln>
                    <a:noFill/>
                  </a:ln>
                  <a:solidFill>
                    <a:srgbClr val="FFFFFF"/>
                  </a:solidFill>
                  <a:effectLst/>
                  <a:latin typeface="iCiel Cadena"/>
                  <a:ea typeface="Microsoft YaHei"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2400" b="0" i="0" u="none" strike="noStrike" cap="none" normalizeH="0" baseline="0" dirty="0">
                  <a:ln>
                    <a:noFill/>
                  </a:ln>
                  <a:solidFill>
                    <a:srgbClr val="FFFFFF"/>
                  </a:solidFill>
                  <a:effectLst/>
                  <a:latin typeface="iCiel Cadena"/>
                  <a:ea typeface="Microsoft YaHei"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2400" b="0" i="0" u="none" strike="noStrike" cap="none" normalizeH="0" baseline="0" dirty="0">
                  <a:ln>
                    <a:noFill/>
                  </a:ln>
                  <a:solidFill>
                    <a:srgbClr val="FFFFFF"/>
                  </a:solidFill>
                  <a:effectLst/>
                  <a:latin typeface="iCiel Cadena"/>
                  <a:ea typeface="Microsoft YaHei"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p:cNvPicPr>
            <a:picLocks noChangeAspect="1"/>
          </p:cNvPicPr>
          <p:nvPr/>
        </p:nvPicPr>
        <p:blipFill>
          <a:blip r:embed="rId6"/>
          <a:stretch>
            <a:fillRect/>
          </a:stretch>
        </p:blipFill>
        <p:spPr>
          <a:xfrm>
            <a:off x="132402" y="2491800"/>
            <a:ext cx="589731" cy="52062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76342" y="228637"/>
            <a:ext cx="4134561" cy="2508169"/>
            <a:chOff x="301091" y="301982"/>
            <a:chExt cx="4134561" cy="2508169"/>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01091" y="301982"/>
              <a:ext cx="4134561" cy="2508169"/>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386620" y="498387"/>
              <a:ext cx="1158339" cy="914479"/>
            </a:xfrm>
            <a:prstGeom prst="rect">
              <a:avLst/>
            </a:prstGeom>
          </p:spPr>
        </p:pic>
      </p:grpSp>
      <p:grpSp>
        <p:nvGrpSpPr>
          <p:cNvPr id="12" name="Group 11"/>
          <p:cNvGrpSpPr/>
          <p:nvPr/>
        </p:nvGrpSpPr>
        <p:grpSpPr>
          <a:xfrm>
            <a:off x="4642112" y="1760793"/>
            <a:ext cx="6618519" cy="2638955"/>
            <a:chOff x="1768766" y="4552258"/>
            <a:chExt cx="7300588" cy="2237383"/>
          </a:xfrm>
        </p:grpSpPr>
        <p:sp>
          <p:nvSpPr>
            <p:cNvPr id="10" name="Speech Bubble: Rectangle with Corners Rounded 9"/>
            <p:cNvSpPr/>
            <p:nvPr/>
          </p:nvSpPr>
          <p:spPr>
            <a:xfrm>
              <a:off x="1768766" y="4644318"/>
              <a:ext cx="7212563" cy="2145323"/>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p:cNvSpPr/>
            <p:nvPr/>
          </p:nvSpPr>
          <p:spPr>
            <a:xfrm>
              <a:off x="1856791" y="4552258"/>
              <a:ext cx="7212563" cy="2145323"/>
            </a:xfrm>
            <a:prstGeom prst="wedgeRoundRectCallout">
              <a:avLst>
                <a:gd name="adj1" fmla="val -57056"/>
                <a:gd name="adj2" fmla="val 42928"/>
                <a:gd name="adj3" fmla="val 16667"/>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p:cNvSpPr/>
          <p:nvPr/>
        </p:nvSpPr>
        <p:spPr>
          <a:xfrm>
            <a:off x="4837023" y="1852853"/>
            <a:ext cx="6507108" cy="2399665"/>
          </a:xfrm>
          <a:prstGeom prst="rect">
            <a:avLst/>
          </a:prstGeom>
        </p:spPr>
        <p:txBody>
          <a:bodyPr wrap="square">
            <a:spAutoFit/>
          </a:bodyPr>
          <a:lstStyle/>
          <a:p>
            <a:pPr algn="ctr" defTabSz="342900">
              <a:lnSpc>
                <a:spcPct val="150000"/>
              </a:lnSpc>
            </a:pPr>
            <a:r>
              <a:rPr lang="en-US" altLang="vi-VN" sz="2000">
                <a:latin typeface="UTM Avo" panose="02040603050506020204" pitchFamily="18" charset="0"/>
                <a:cs typeface="Times New Roman" panose="02020603050405020304" pitchFamily="18" charset="0"/>
              </a:rPr>
              <a:t>Mình mượn điện thoại của mẹ để dịch một bài hát tiếng anh sang tiếng việt.Nhưng trên điện thoại của mẹ không có từ điển như trên điện thoại của bố.Tại sao hai chiếc điện thoại trông giống nhau mà khi sử dụng lại khác nhau nhỉ ?</a:t>
            </a:r>
            <a:endParaRPr lang="vi-VN" sz="2000">
              <a:latin typeface="UTM Avo" panose="02040603050506020204" pitchFamily="18" charset="0"/>
              <a:cs typeface="Times New Roman" panose="02020603050405020304" pitchFamily="18" charset="0"/>
            </a:endParaRPr>
          </a:p>
        </p:txBody>
      </p:sp>
      <p:grpSp>
        <p:nvGrpSpPr>
          <p:cNvPr id="15" name="Group 14"/>
          <p:cNvGrpSpPr/>
          <p:nvPr/>
        </p:nvGrpSpPr>
        <p:grpSpPr>
          <a:xfrm>
            <a:off x="6311309" y="4665518"/>
            <a:ext cx="5032822" cy="1664072"/>
            <a:chOff x="1856791" y="4401655"/>
            <a:chExt cx="7212563" cy="2295926"/>
          </a:xfrm>
        </p:grpSpPr>
        <p:sp>
          <p:nvSpPr>
            <p:cNvPr id="16" name="Speech Bubble: Oval 15"/>
            <p:cNvSpPr/>
            <p:nvPr/>
          </p:nvSpPr>
          <p:spPr>
            <a:xfrm>
              <a:off x="1856791" y="4401655"/>
              <a:ext cx="7212563" cy="2145323"/>
            </a:xfrm>
            <a:prstGeom prst="wedgeEllipseCallout">
              <a:avLst>
                <a:gd name="adj1" fmla="val -10080"/>
                <a:gd name="adj2" fmla="val 199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peech Bubble: Oval 16"/>
            <p:cNvSpPr/>
            <p:nvPr/>
          </p:nvSpPr>
          <p:spPr>
            <a:xfrm>
              <a:off x="1856791" y="4552258"/>
              <a:ext cx="7212563" cy="2145323"/>
            </a:xfrm>
            <a:prstGeom prst="wedgeEllipseCallout">
              <a:avLst>
                <a:gd name="adj1" fmla="val -50463"/>
                <a:gd name="adj2" fmla="val 55913"/>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8" name="Picture 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074967" y="5918417"/>
            <a:ext cx="1156754" cy="822347"/>
          </a:xfrm>
          <a:prstGeom prst="rect">
            <a:avLst/>
          </a:prstGeom>
        </p:spPr>
      </p:pic>
      <p:sp>
        <p:nvSpPr>
          <p:cNvPr id="19" name="Rectangle 18"/>
          <p:cNvSpPr/>
          <p:nvPr/>
        </p:nvSpPr>
        <p:spPr>
          <a:xfrm>
            <a:off x="6503133" y="5314860"/>
            <a:ext cx="4677697" cy="1014730"/>
          </a:xfrm>
          <a:prstGeom prst="rect">
            <a:avLst/>
          </a:prstGeom>
        </p:spPr>
        <p:txBody>
          <a:bodyPr wrap="square">
            <a:spAutoFit/>
          </a:bodyPr>
          <a:lstStyle/>
          <a:p>
            <a:pPr algn="ctr" defTabSz="342900">
              <a:lnSpc>
                <a:spcPct val="150000"/>
              </a:lnSpc>
            </a:pPr>
            <a:r>
              <a:rPr lang="en-US" altLang="vi-VN" sz="2000">
                <a:latin typeface="UTM Avo" panose="02040603050506020204" pitchFamily="18" charset="0"/>
                <a:cs typeface="Times New Roman" panose="02020603050405020304" pitchFamily="18" charset="0"/>
              </a:rPr>
              <a:t>Vậy sau đây chúng ta cùng đi tìm hiểu nhé .</a:t>
            </a:r>
          </a:p>
        </p:txBody>
      </p:sp>
      <p:sp>
        <p:nvSpPr>
          <p:cNvPr id="20" name="Rectangle 19"/>
          <p:cNvSpPr/>
          <p:nvPr/>
        </p:nvSpPr>
        <p:spPr>
          <a:xfrm>
            <a:off x="846455" y="854710"/>
            <a:ext cx="3533140" cy="1014730"/>
          </a:xfrm>
          <a:prstGeom prst="rect">
            <a:avLst/>
          </a:prstGeom>
        </p:spPr>
        <p:txBody>
          <a:bodyPr wrap="square">
            <a:spAutoFit/>
          </a:bodyPr>
          <a:lstStyle/>
          <a:p>
            <a:pPr defTabSz="342900">
              <a:lnSpc>
                <a:spcPct val="150000"/>
              </a:lnSpc>
            </a:pPr>
            <a:r>
              <a:rPr lang="en-US" sz="4000" b="1">
                <a:solidFill>
                  <a:srgbClr val="0998D7"/>
                </a:solidFill>
                <a:latin typeface="SVN-SAF" panose="02040603050506020204" pitchFamily="18" charset="0"/>
                <a:cs typeface="Times New Roman" panose="02020603050405020304" pitchFamily="18" charset="0"/>
              </a:rPr>
              <a:t>KHỞI ĐỘNG</a:t>
            </a:r>
            <a:endParaRPr lang="vi-VN" sz="4000" b="1">
              <a:solidFill>
                <a:srgbClr val="0998D7"/>
              </a:solidFill>
              <a:latin typeface="SVN-SAF" panose="02040603050506020204" pitchFamily="18" charset="0"/>
              <a:cs typeface="Times New Roman" panose="02020603050405020304" pitchFamily="18" charset="0"/>
            </a:endParaRPr>
          </a:p>
        </p:txBody>
      </p:sp>
      <p:pic>
        <p:nvPicPr>
          <p:cNvPr id="22" name="Picture 21"/>
          <p:cNvPicPr>
            <a:picLocks noChangeAspect="1"/>
          </p:cNvPicPr>
          <p:nvPr/>
        </p:nvPicPr>
        <p:blipFill>
          <a:blip r:embed="rId6"/>
          <a:stretch>
            <a:fillRect/>
          </a:stretch>
        </p:blipFill>
        <p:spPr>
          <a:xfrm>
            <a:off x="11340432" y="1339064"/>
            <a:ext cx="521581" cy="460458"/>
          </a:xfrm>
          <a:prstGeom prst="rect">
            <a:avLst/>
          </a:prstGeom>
        </p:spPr>
      </p:pic>
      <p:pic>
        <p:nvPicPr>
          <p:cNvPr id="2" name="Picture 1" descr="Khởi  1"/>
          <p:cNvPicPr>
            <a:picLocks noChangeAspect="1"/>
          </p:cNvPicPr>
          <p:nvPr/>
        </p:nvPicPr>
        <p:blipFill>
          <a:blip r:embed="rId7"/>
          <a:srcRect r="19601" b="-488"/>
          <a:stretch>
            <a:fillRect/>
          </a:stretch>
        </p:blipFill>
        <p:spPr>
          <a:xfrm flipH="1">
            <a:off x="2132965" y="3556635"/>
            <a:ext cx="1976755" cy="24707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70833E-6 4.44444E-6 L 2.70833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par>
                          <p:cTn id="18" fill="hold">
                            <p:stCondLst>
                              <p:cond delay="1399"/>
                            </p:stCondLst>
                            <p:childTnLst>
                              <p:par>
                                <p:cTn id="19" presetID="42"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par>
                          <p:cTn id="34" fill="hold">
                            <p:stCondLst>
                              <p:cond delay="500"/>
                            </p:stCondLst>
                            <p:childTnLst>
                              <p:par>
                                <p:cTn id="35" presetID="14" presetClass="entr" presetSubtype="10"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randombar(horizontal)">
                                      <p:cBhvr>
                                        <p:cTn id="37" dur="500"/>
                                        <p:tgtEl>
                                          <p:spTgt spid="19"/>
                                        </p:tgtEl>
                                      </p:cBhvr>
                                    </p:animEffect>
                                  </p:childTnLst>
                                </p:cTn>
                              </p:par>
                              <p:par>
                                <p:cTn id="38" presetID="14" presetClass="entr" presetSubtype="10"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randombar(horizontal)">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0" grpId="0"/>
      <p:bldP spid="20"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84376" y="284700"/>
            <a:ext cx="8211146" cy="737235"/>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Phần cứng và phần mềm</a:t>
            </a:r>
            <a:endParaRPr lang="vi-VN" sz="2800" b="1">
              <a:solidFill>
                <a:srgbClr val="F03C69"/>
              </a:solidFill>
              <a:cs typeface="Times New Roman" panose="02020603050405020304" pitchFamily="18" charset="0"/>
            </a:endParaRPr>
          </a:p>
        </p:txBody>
      </p:sp>
      <p:grpSp>
        <p:nvGrpSpPr>
          <p:cNvPr id="3" name="Group 2"/>
          <p:cNvGrpSpPr/>
          <p:nvPr/>
        </p:nvGrpSpPr>
        <p:grpSpPr>
          <a:xfrm>
            <a:off x="684530" y="1022349"/>
            <a:ext cx="10962640" cy="2451231"/>
            <a:chOff x="522612" y="813568"/>
            <a:chExt cx="10962947" cy="3036697"/>
          </a:xfrm>
        </p:grpSpPr>
        <p:sp>
          <p:nvSpPr>
            <p:cNvPr id="13" name="Rectangle 12"/>
            <p:cNvSpPr/>
            <p:nvPr/>
          </p:nvSpPr>
          <p:spPr>
            <a:xfrm>
              <a:off x="3305494" y="973351"/>
              <a:ext cx="7173355" cy="913320"/>
            </a:xfrm>
            <a:prstGeom prst="rect">
              <a:avLst/>
            </a:prstGeom>
          </p:spPr>
          <p:txBody>
            <a:bodyPr wrap="square">
              <a:spAutoFit/>
            </a:bodyPr>
            <a:lstStyle/>
            <a:p>
              <a:pPr defTabSz="342900">
                <a:lnSpc>
                  <a:spcPct val="150000"/>
                </a:lnSpc>
              </a:pPr>
              <a:r>
                <a:rPr lang="en-US" altLang="vi-VN" sz="2800" b="1">
                  <a:solidFill>
                    <a:srgbClr val="7FC354"/>
                  </a:solidFill>
                  <a:latin typeface="SVN-Androgyne" panose="02040603050506020204" pitchFamily="18" charset="0"/>
                  <a:cs typeface="Times New Roman" panose="02020603050405020304" pitchFamily="18" charset="0"/>
                </a:rPr>
                <a:t>Phần cứng hay phần mềm ?</a:t>
              </a:r>
            </a:p>
          </p:txBody>
        </p:sp>
        <p:sp>
          <p:nvSpPr>
            <p:cNvPr id="2" name="Rectangle: Rounded Corners 1"/>
            <p:cNvSpPr/>
            <p:nvPr/>
          </p:nvSpPr>
          <p:spPr>
            <a:xfrm>
              <a:off x="522612" y="1036931"/>
              <a:ext cx="10962947" cy="2813172"/>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528714" y="2046742"/>
              <a:ext cx="9134572" cy="1199149"/>
            </a:xfrm>
            <a:prstGeom prst="rect">
              <a:avLst/>
            </a:prstGeom>
          </p:spPr>
          <p:txBody>
            <a:bodyPr wrap="square">
              <a:spAutoFit/>
            </a:bodyPr>
            <a:lstStyle/>
            <a:p>
              <a:pPr defTabSz="342900">
                <a:lnSpc>
                  <a:spcPct val="150000"/>
                </a:lnSpc>
              </a:pPr>
              <a:r>
                <a:rPr lang="en-US" altLang="vi-VN" sz="2000">
                  <a:latin typeface="UTM Avo" panose="02040603050506020204" pitchFamily="18" charset="0"/>
                  <a:cs typeface="Times New Roman" panose="02020603050405020304" pitchFamily="18" charset="0"/>
                </a:rPr>
                <a:t>Em hãy quan sát những hình ảnh sau đây và chia chúng thành 2 nhóm.Và giải thích vì sao em lại chia nhóm như vậy ?</a:t>
              </a:r>
            </a:p>
          </p:txBody>
        </p:sp>
        <p:grpSp>
          <p:nvGrpSpPr>
            <p:cNvPr id="15" name="Group 14"/>
            <p:cNvGrpSpPr/>
            <p:nvPr/>
          </p:nvGrpSpPr>
          <p:grpSpPr>
            <a:xfrm>
              <a:off x="522612" y="813568"/>
              <a:ext cx="2898644" cy="967337"/>
              <a:chOff x="522612" y="813568"/>
              <a:chExt cx="2898644" cy="967337"/>
            </a:xfrm>
          </p:grpSpPr>
          <p:grpSp>
            <p:nvGrpSpPr>
              <p:cNvPr id="16" name="Group 15"/>
              <p:cNvGrpSpPr/>
              <p:nvPr/>
            </p:nvGrpSpPr>
            <p:grpSpPr>
              <a:xfrm>
                <a:off x="522612" y="969483"/>
                <a:ext cx="2372989" cy="787756"/>
                <a:chOff x="5906375" y="1278622"/>
                <a:chExt cx="2372989" cy="787756"/>
              </a:xfrm>
            </p:grpSpPr>
            <p:sp>
              <p:nvSpPr>
                <p:cNvPr id="21" name="Rectangle: Top Corners Rounded 20"/>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p:cNvSpPr/>
                <p:nvPr/>
              </p:nvSpPr>
              <p:spPr>
                <a:xfrm>
                  <a:off x="5906375" y="1278622"/>
                  <a:ext cx="2135017" cy="741827"/>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p:cNvGrpSpPr/>
              <p:nvPr/>
            </p:nvGrpSpPr>
            <p:grpSpPr>
              <a:xfrm rot="20419193">
                <a:off x="2468303" y="900102"/>
                <a:ext cx="952953" cy="880803"/>
                <a:chOff x="8974078" y="279854"/>
                <a:chExt cx="3397172" cy="3224225"/>
              </a:xfrm>
            </p:grpSpPr>
            <p:pic>
              <p:nvPicPr>
                <p:cNvPr id="19"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974078" y="279854"/>
                  <a:ext cx="3397172" cy="3224225"/>
                </a:xfrm>
                <a:prstGeom prst="rect">
                  <a:avLst/>
                </a:prstGeom>
              </p:spPr>
            </p:pic>
            <p:pic>
              <p:nvPicPr>
                <p:cNvPr id="20"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9264793" y="565916"/>
                  <a:ext cx="2916628" cy="2768146"/>
                </a:xfrm>
                <a:prstGeom prst="rect">
                  <a:avLst/>
                </a:prstGeom>
              </p:spPr>
            </p:pic>
          </p:grpSp>
          <p:sp>
            <p:nvSpPr>
              <p:cNvPr id="18" name="Rectangle 17"/>
              <p:cNvSpPr/>
              <p:nvPr/>
            </p:nvSpPr>
            <p:spPr>
              <a:xfrm>
                <a:off x="2583880" y="813568"/>
                <a:ext cx="721380" cy="913320"/>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sp>
          <p:nvSpPr>
            <p:cNvPr id="24" name="Rectangle 23"/>
            <p:cNvSpPr/>
            <p:nvPr/>
          </p:nvSpPr>
          <p:spPr>
            <a:xfrm>
              <a:off x="1528714" y="3297180"/>
              <a:ext cx="9134572" cy="553085"/>
            </a:xfrm>
            <a:prstGeom prst="rect">
              <a:avLst/>
            </a:prstGeom>
          </p:spPr>
          <p:txBody>
            <a:bodyPr wrap="square">
              <a:spAutoFit/>
            </a:bodyPr>
            <a:lstStyle/>
            <a:p>
              <a:pPr defTabSz="342900">
                <a:lnSpc>
                  <a:spcPct val="150000"/>
                </a:lnSpc>
              </a:pPr>
              <a:endParaRPr lang="vi-VN" sz="2000">
                <a:latin typeface="UTM Avo" panose="02040603050506020204" pitchFamily="18" charset="0"/>
                <a:cs typeface="Times New Roman" panose="02020603050405020304" pitchFamily="18" charset="0"/>
              </a:endParaRPr>
            </a:p>
          </p:txBody>
        </p:sp>
      </p:grpSp>
      <p:pic>
        <p:nvPicPr>
          <p:cNvPr id="4" name="Picture 3" descr="new"/>
          <p:cNvPicPr>
            <a:picLocks noChangeAspect="1"/>
          </p:cNvPicPr>
          <p:nvPr/>
        </p:nvPicPr>
        <p:blipFill>
          <a:blip r:embed="rId6"/>
          <a:stretch>
            <a:fillRect/>
          </a:stretch>
        </p:blipFill>
        <p:spPr>
          <a:xfrm>
            <a:off x="1690370" y="3646170"/>
            <a:ext cx="9090025" cy="29089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89174" y="642457"/>
            <a:ext cx="10875909" cy="2399665"/>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	Phần cứng là những bộ phận của máy tính mà em có thể nhận ra qua hình dạng của chúng (Ví dụ về phần cứng như : Chuột , bàn phím, màn hình, ổ đĩa, loa, máy in,.... ) Còn phần mềm là những thứ không có hình dạng mà em chỉ thấy kết quả hoạt động của chúng thông qua phần cứng.(Ví dụ về phần mềm như : Trò chơi hay phần mềm trình chiếu,...)</a:t>
            </a:r>
            <a:endParaRPr lang="vi-VN" sz="2000">
              <a:latin typeface="UTM Avo" panose="02040603050506020204" pitchFamily="18" charset="0"/>
              <a:cs typeface="Times New Roman" panose="02020603050405020304" pitchFamily="18" charset="0"/>
            </a:endParaRPr>
          </a:p>
        </p:txBody>
      </p:sp>
      <p:grpSp>
        <p:nvGrpSpPr>
          <p:cNvPr id="31" name="Group 30"/>
          <p:cNvGrpSpPr/>
          <p:nvPr/>
        </p:nvGrpSpPr>
        <p:grpSpPr>
          <a:xfrm>
            <a:off x="1057275" y="5080000"/>
            <a:ext cx="9895205" cy="1007940"/>
            <a:chOff x="1329714" y="458216"/>
            <a:chExt cx="9895012" cy="1952276"/>
          </a:xfrm>
        </p:grpSpPr>
        <p:grpSp>
          <p:nvGrpSpPr>
            <p:cNvPr id="32" name="Group 31"/>
            <p:cNvGrpSpPr/>
            <p:nvPr/>
          </p:nvGrpSpPr>
          <p:grpSpPr>
            <a:xfrm>
              <a:off x="1329714" y="458216"/>
              <a:ext cx="9895012" cy="1952276"/>
              <a:chOff x="1329714" y="458216"/>
              <a:chExt cx="9895012" cy="1952276"/>
            </a:xfrm>
          </p:grpSpPr>
          <p:grpSp>
            <p:nvGrpSpPr>
              <p:cNvPr id="34" name="Group 33"/>
              <p:cNvGrpSpPr/>
              <p:nvPr/>
            </p:nvGrpSpPr>
            <p:grpSpPr>
              <a:xfrm>
                <a:off x="1924387" y="993101"/>
                <a:ext cx="9300339" cy="1417391"/>
                <a:chOff x="2572151" y="1054359"/>
                <a:chExt cx="8366990" cy="2091041"/>
              </a:xfrm>
            </p:grpSpPr>
            <p:sp>
              <p:nvSpPr>
                <p:cNvPr id="36" name="Rectangle: Rounded Corners 35"/>
                <p:cNvSpPr/>
                <p:nvPr/>
              </p:nvSpPr>
              <p:spPr>
                <a:xfrm>
                  <a:off x="2659224" y="1054359"/>
                  <a:ext cx="8279917" cy="2090057"/>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p:cNvSpPr/>
                <p:nvPr/>
              </p:nvSpPr>
              <p:spPr>
                <a:xfrm>
                  <a:off x="2572151" y="1055331"/>
                  <a:ext cx="8279879" cy="2090069"/>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5" name="Picture 3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329714" y="458216"/>
                <a:ext cx="998307" cy="883997"/>
              </a:xfrm>
              <a:prstGeom prst="rect">
                <a:avLst/>
              </a:prstGeom>
            </p:spPr>
          </p:pic>
        </p:grpSp>
        <p:sp>
          <p:nvSpPr>
            <p:cNvPr id="33" name="Rectangle 32"/>
            <p:cNvSpPr/>
            <p:nvPr/>
          </p:nvSpPr>
          <p:spPr>
            <a:xfrm>
              <a:off x="2296058" y="993243"/>
              <a:ext cx="8832174" cy="1137245"/>
            </a:xfrm>
            <a:prstGeom prst="rect">
              <a:avLst/>
            </a:prstGeom>
          </p:spPr>
          <p:txBody>
            <a:bodyPr wrap="square">
              <a:spAutoFit/>
            </a:bodyPr>
            <a:lstStyle/>
            <a:p>
              <a:pPr algn="ctr" defTabSz="342900">
                <a:lnSpc>
                  <a:spcPct val="150000"/>
                </a:lnSpc>
              </a:pPr>
              <a:r>
                <a:rPr lang="en-US" altLang="vi-VN" sz="2400" b="1">
                  <a:solidFill>
                    <a:srgbClr val="F03C69"/>
                  </a:solidFill>
                  <a:latin typeface="UTM Avo" panose="02040603050506020204"/>
                  <a:cs typeface="Times New Roman" panose="02020603050405020304" pitchFamily="18" charset="0"/>
                </a:rPr>
                <a:t>Máy tính gồm phần cứng và phần mềm</a:t>
              </a:r>
              <a:r>
                <a:rPr lang="vi-VN" sz="2400" b="1">
                  <a:solidFill>
                    <a:srgbClr val="F03C69"/>
                  </a:solidFill>
                  <a:latin typeface="Times New Roman" panose="02020603050405020304" pitchFamily="18" charset="0"/>
                  <a:cs typeface="Times New Roman" panose="02020603050405020304" pitchFamily="18" charset="0"/>
                </a:rPr>
                <a:t>.</a:t>
              </a:r>
            </a:p>
          </p:txBody>
        </p:sp>
      </p:grpSp>
      <p:pic>
        <p:nvPicPr>
          <p:cNvPr id="12" name="Picture 11"/>
          <p:cNvPicPr>
            <a:picLocks noChangeAspect="1"/>
          </p:cNvPicPr>
          <p:nvPr/>
        </p:nvPicPr>
        <p:blipFill>
          <a:blip r:embed="rId3"/>
          <a:stretch>
            <a:fillRect/>
          </a:stretch>
        </p:blipFill>
        <p:spPr>
          <a:xfrm>
            <a:off x="344565" y="475160"/>
            <a:ext cx="689218" cy="653278"/>
          </a:xfrm>
          <a:prstGeom prst="rect">
            <a:avLst/>
          </a:prstGeom>
        </p:spPr>
      </p:pic>
      <p:sp>
        <p:nvSpPr>
          <p:cNvPr id="2" name="Text Box 1"/>
          <p:cNvSpPr txBox="1"/>
          <p:nvPr/>
        </p:nvSpPr>
        <p:spPr>
          <a:xfrm>
            <a:off x="980440" y="3136265"/>
            <a:ext cx="10299700" cy="1545038"/>
          </a:xfrm>
          <a:prstGeom prst="rect">
            <a:avLst/>
          </a:prstGeom>
          <a:noFill/>
        </p:spPr>
        <p:txBody>
          <a:bodyPr wrap="square" rtlCol="0">
            <a:spAutoFit/>
          </a:bodyPr>
          <a:lstStyle/>
          <a:p>
            <a:pPr algn="just">
              <a:lnSpc>
                <a:spcPct val="120000"/>
              </a:lnSpc>
            </a:pPr>
            <a:r>
              <a:rPr lang="en-US" sz="2000">
                <a:latin typeface="UTM Avo" panose="02040603050506020204"/>
              </a:rPr>
              <a:t>Màn hình , ống kính, loa, ... của chiếc điện thoại thông minh là phần cứng . Còn từ điển, trò chơi, đồng hồ,.... hiển thị trên màn hình dưới dạng biểu tượng là phần mềm., có thể bổ sung hoặc xóa bớt phần mềm trên điện thoại hay máy tính. Chính vì vậy trên máy bố Minh có phần mềm từ điển còn trên máy mẹ Minh thì không có.</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blinds(horizontal)">
                                      <p:cBhvr>
                                        <p:cTn id="15" dur="5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nodeType="clickEffect">
                                  <p:stCondLst>
                                    <p:cond delay="0"/>
                                  </p:stCondLst>
                                  <p:childTnLst>
                                    <p:set>
                                      <p:cBhvr>
                                        <p:cTn id="19" dur="1" fill="hold">
                                          <p:stCondLst>
                                            <p:cond delay="0"/>
                                          </p:stCondLst>
                                        </p:cTn>
                                        <p:tgtEl>
                                          <p:spTgt spid="31"/>
                                        </p:tgtEl>
                                        <p:attrNameLst>
                                          <p:attrName>style.visibility</p:attrName>
                                        </p:attrNameLst>
                                      </p:cBhvr>
                                      <p:to>
                                        <p:strVal val="visible"/>
                                      </p:to>
                                    </p:set>
                                    <p:anim calcmode="lin" valueType="num">
                                      <p:cBhvr>
                                        <p:cTn id="20" dur="1000" fill="hold"/>
                                        <p:tgtEl>
                                          <p:spTgt spid="31"/>
                                        </p:tgtEl>
                                        <p:attrNameLst>
                                          <p:attrName>ppt_w</p:attrName>
                                        </p:attrNameLst>
                                      </p:cBhvr>
                                      <p:tavLst>
                                        <p:tav tm="0">
                                          <p:val>
                                            <p:fltVal val="0"/>
                                          </p:val>
                                        </p:tav>
                                        <p:tav tm="100000">
                                          <p:val>
                                            <p:strVal val="#ppt_w"/>
                                          </p:val>
                                        </p:tav>
                                      </p:tavLst>
                                    </p:anim>
                                    <p:anim calcmode="lin" valueType="num">
                                      <p:cBhvr>
                                        <p:cTn id="21" dur="1000" fill="hold"/>
                                        <p:tgtEl>
                                          <p:spTgt spid="31"/>
                                        </p:tgtEl>
                                        <p:attrNameLst>
                                          <p:attrName>ppt_h</p:attrName>
                                        </p:attrNameLst>
                                      </p:cBhvr>
                                      <p:tavLst>
                                        <p:tav tm="0">
                                          <p:val>
                                            <p:fltVal val="0"/>
                                          </p:val>
                                        </p:tav>
                                        <p:tav tm="100000">
                                          <p:val>
                                            <p:strVal val="#ppt_h"/>
                                          </p:val>
                                        </p:tav>
                                      </p:tavLst>
                                    </p:anim>
                                    <p:anim calcmode="lin" valueType="num">
                                      <p:cBhvr>
                                        <p:cTn id="22" dur="1000" fill="hold"/>
                                        <p:tgtEl>
                                          <p:spTgt spid="31"/>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3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33427" y="566317"/>
            <a:ext cx="9751340" cy="737235"/>
          </a:xfrm>
          <a:prstGeom prst="rect">
            <a:avLst/>
          </a:prstGeom>
        </p:spPr>
        <p:txBody>
          <a:bodyPr wrap="square">
            <a:spAutoFit/>
          </a:bodyPr>
          <a:lstStyle/>
          <a:p>
            <a:pPr defTabSz="342900">
              <a:lnSpc>
                <a:spcPct val="150000"/>
              </a:lnSpc>
            </a:pPr>
            <a:r>
              <a:rPr lang="en-US" sz="2800">
                <a:latin typeface="UTM Avo" panose="02040603050506020204" pitchFamily="18" charset="0"/>
                <a:cs typeface="Times New Roman" panose="02020603050405020304" pitchFamily="18" charset="0"/>
              </a:rPr>
              <a:t>1. Phát biểu nào sau đây là</a:t>
            </a:r>
            <a:r>
              <a:rPr lang="en-US" sz="2800" b="1">
                <a:latin typeface="UTM Avo" panose="02040603050506020204" pitchFamily="18" charset="0"/>
                <a:cs typeface="Times New Roman" panose="02020603050405020304" pitchFamily="18" charset="0"/>
              </a:rPr>
              <a:t> sai</a:t>
            </a:r>
            <a:r>
              <a:rPr lang="en-US" sz="2800">
                <a:latin typeface="UTM Avo" panose="02040603050506020204" pitchFamily="18" charset="0"/>
                <a:cs typeface="Times New Roman" panose="02020603050405020304" pitchFamily="18" charset="0"/>
              </a:rPr>
              <a:t> ?</a:t>
            </a:r>
            <a:endParaRPr lang="vi-VN" sz="2800">
              <a:latin typeface="UTM Avo" panose="020406030505060202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350362" y="366329"/>
            <a:ext cx="983065" cy="967824"/>
          </a:xfrm>
          <a:prstGeom prst="rect">
            <a:avLst/>
          </a:prstGeom>
        </p:spPr>
      </p:pic>
      <p:sp>
        <p:nvSpPr>
          <p:cNvPr id="5" name="Rectangle 4"/>
          <p:cNvSpPr/>
          <p:nvPr/>
        </p:nvSpPr>
        <p:spPr>
          <a:xfrm>
            <a:off x="1333386" y="1334081"/>
            <a:ext cx="7310526" cy="645160"/>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A.</a:t>
            </a:r>
            <a:r>
              <a:rPr lang="en-US" sz="2400">
                <a:latin typeface="UTM Avo" panose="02040603050506020204" pitchFamily="18" charset="0"/>
                <a:cs typeface="Times New Roman" panose="02020603050405020304" pitchFamily="18" charset="0"/>
              </a:rPr>
              <a:t> Trò chơi trên máy tính là phần mềm.</a:t>
            </a:r>
            <a:endParaRPr lang="vi-VN" sz="2400">
              <a:latin typeface="UTM Avo" panose="02040603050506020204" pitchFamily="18" charset="0"/>
              <a:cs typeface="Times New Roman" panose="02020603050405020304" pitchFamily="18" charset="0"/>
            </a:endParaRPr>
          </a:p>
        </p:txBody>
      </p:sp>
      <p:sp>
        <p:nvSpPr>
          <p:cNvPr id="6" name="Rectangle 5"/>
          <p:cNvSpPr/>
          <p:nvPr/>
        </p:nvSpPr>
        <p:spPr>
          <a:xfrm>
            <a:off x="1332751" y="2264067"/>
            <a:ext cx="7310526" cy="645160"/>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B</a:t>
            </a:r>
            <a:r>
              <a:rPr lang="en-US" sz="2400" b="1">
                <a:solidFill>
                  <a:schemeClr val="tx1"/>
                </a:solidFill>
                <a:latin typeface="UTM Avo" panose="02040603050506020204" pitchFamily="18" charset="0"/>
                <a:cs typeface="Times New Roman" panose="02020603050405020304" pitchFamily="18" charset="0"/>
              </a:rPr>
              <a:t>.</a:t>
            </a:r>
            <a:r>
              <a:rPr lang="en-US" sz="2400">
                <a:solidFill>
                  <a:schemeClr val="tx1"/>
                </a:solidFill>
                <a:latin typeface="UTM Avo" panose="02040603050506020204" pitchFamily="18" charset="0"/>
                <a:cs typeface="Times New Roman" panose="02020603050405020304" pitchFamily="18" charset="0"/>
              </a:rPr>
              <a:t> Thân máy của máy tính là phần cứng.</a:t>
            </a:r>
            <a:r>
              <a:rPr lang="en-US" sz="2400" b="1">
                <a:solidFill>
                  <a:schemeClr val="tx1"/>
                </a:solidFill>
                <a:latin typeface="UTM Avo" panose="02040603050506020204" pitchFamily="18" charset="0"/>
                <a:cs typeface="Times New Roman" panose="02020603050405020304" pitchFamily="18" charset="0"/>
              </a:rPr>
              <a:t> </a:t>
            </a:r>
          </a:p>
        </p:txBody>
      </p:sp>
      <p:sp>
        <p:nvSpPr>
          <p:cNvPr id="8" name="Rectangle 7"/>
          <p:cNvSpPr/>
          <p:nvPr/>
        </p:nvSpPr>
        <p:spPr>
          <a:xfrm>
            <a:off x="1333427" y="5040411"/>
            <a:ext cx="10138137" cy="645160"/>
          </a:xfrm>
          <a:prstGeom prst="rect">
            <a:avLst/>
          </a:prstGeom>
        </p:spPr>
        <p:txBody>
          <a:bodyPr wrap="square">
            <a:spAutoFit/>
          </a:bodyPr>
          <a:lstStyle/>
          <a:p>
            <a:pPr defTabSz="342900">
              <a:lnSpc>
                <a:spcPct val="150000"/>
              </a:lnSpc>
            </a:pPr>
            <a:r>
              <a:rPr lang="en-US" sz="2400" b="1">
                <a:latin typeface="UTM Avo" panose="02040603050506020204" pitchFamily="18" charset="0"/>
                <a:cs typeface="Times New Roman" panose="02020603050405020304" pitchFamily="18" charset="0"/>
              </a:rPr>
              <a:t>2. </a:t>
            </a:r>
            <a:r>
              <a:rPr lang="en-US" sz="2400">
                <a:latin typeface="UTM Avo" panose="02040603050506020204" pitchFamily="18" charset="0"/>
                <a:cs typeface="Times New Roman" panose="02020603050405020304" pitchFamily="18" charset="0"/>
              </a:rPr>
              <a:t>Hãy kể tên hai phần mềm mà em đã sử dụng.</a:t>
            </a:r>
          </a:p>
        </p:txBody>
      </p:sp>
      <p:sp>
        <p:nvSpPr>
          <p:cNvPr id="11" name="Rectangle 5"/>
          <p:cNvSpPr/>
          <p:nvPr/>
        </p:nvSpPr>
        <p:spPr>
          <a:xfrm>
            <a:off x="1332230" y="3123565"/>
            <a:ext cx="8688070" cy="645160"/>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C. </a:t>
            </a:r>
            <a:r>
              <a:rPr lang="en-US" sz="2400">
                <a:solidFill>
                  <a:schemeClr val="tx1"/>
                </a:solidFill>
                <a:latin typeface="UTM Avo" panose="02040603050506020204" pitchFamily="18" charset="0"/>
                <a:cs typeface="Times New Roman" panose="02020603050405020304" pitchFamily="18" charset="0"/>
              </a:rPr>
              <a:t>Chương trình luyện tập gõ bàn phím là phần cứng.</a:t>
            </a:r>
          </a:p>
        </p:txBody>
      </p:sp>
      <p:sp>
        <p:nvSpPr>
          <p:cNvPr id="15" name="Rectangle 5"/>
          <p:cNvSpPr/>
          <p:nvPr/>
        </p:nvSpPr>
        <p:spPr>
          <a:xfrm>
            <a:off x="1333500" y="3983355"/>
            <a:ext cx="8431530" cy="645160"/>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D. </a:t>
            </a:r>
            <a:r>
              <a:rPr lang="en-US" sz="2400">
                <a:latin typeface="UTM Avo" panose="02040603050506020204" pitchFamily="18" charset="0"/>
                <a:cs typeface="Times New Roman" panose="02020603050405020304" pitchFamily="18" charset="0"/>
              </a:rPr>
              <a:t>Ứng dụng xem video trên máy tính là phần mềm.</a:t>
            </a:r>
            <a:endParaRPr lang="vi-VN" sz="2400">
              <a:latin typeface="UTM Avo" panose="02040603050506020204" pitchFamily="18" charset="0"/>
              <a:cs typeface="Times New Roman" panose="02020603050405020304" pitchFamily="18" charset="0"/>
            </a:endParaRPr>
          </a:p>
        </p:txBody>
      </p:sp>
      <p:sp>
        <p:nvSpPr>
          <p:cNvPr id="36" name="Oval 35"/>
          <p:cNvSpPr/>
          <p:nvPr/>
        </p:nvSpPr>
        <p:spPr>
          <a:xfrm>
            <a:off x="1213485" y="3112770"/>
            <a:ext cx="630555" cy="794385"/>
          </a:xfrm>
          <a:prstGeom prst="ellipse">
            <a:avLst/>
          </a:prstGeom>
          <a:noFill/>
          <a:ln>
            <a:solidFill>
              <a:schemeClr val="tx1"/>
            </a:solid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ircle(in)">
                                      <p:cBhvr>
                                        <p:cTn id="16" dur="2000"/>
                                        <p:tgtEl>
                                          <p:spTgt spid="11"/>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checkerboard(across)">
                                      <p:cBhvr>
                                        <p:cTn id="24" dur="5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11" grpId="0"/>
      <p:bldP spid="15" grpId="0"/>
      <p:bldP spid="3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4680" y="292735"/>
            <a:ext cx="8538210" cy="737235"/>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Mối quan hệ giữa phần cứng và phần mềm</a:t>
            </a:r>
            <a:endParaRPr lang="vi-VN" sz="2800" b="1">
              <a:solidFill>
                <a:srgbClr val="F03C69"/>
              </a:solidFill>
              <a:cs typeface="Times New Roman" panose="02020603050405020304" pitchFamily="18" charset="0"/>
            </a:endParaRPr>
          </a:p>
        </p:txBody>
      </p:sp>
      <p:grpSp>
        <p:nvGrpSpPr>
          <p:cNvPr id="3" name="Group 2"/>
          <p:cNvGrpSpPr/>
          <p:nvPr/>
        </p:nvGrpSpPr>
        <p:grpSpPr>
          <a:xfrm>
            <a:off x="614680" y="890270"/>
            <a:ext cx="10962640" cy="5643245"/>
            <a:chOff x="522612" y="951589"/>
            <a:chExt cx="10962947" cy="2898514"/>
          </a:xfrm>
        </p:grpSpPr>
        <p:sp>
          <p:nvSpPr>
            <p:cNvPr id="4" name="Rectangle 3"/>
            <p:cNvSpPr/>
            <p:nvPr/>
          </p:nvSpPr>
          <p:spPr>
            <a:xfrm>
              <a:off x="3823434" y="1131044"/>
              <a:ext cx="7394147" cy="331371"/>
            </a:xfrm>
            <a:prstGeom prst="rect">
              <a:avLst/>
            </a:prstGeom>
          </p:spPr>
          <p:txBody>
            <a:bodyPr wrap="square">
              <a:spAutoFit/>
            </a:bodyPr>
            <a:lstStyle/>
            <a:p>
              <a:pPr defTabSz="342900">
                <a:lnSpc>
                  <a:spcPct val="150000"/>
                </a:lnSpc>
              </a:pPr>
              <a:r>
                <a:rPr lang="en-US" sz="2400" b="1">
                  <a:solidFill>
                    <a:srgbClr val="7FC354"/>
                  </a:solidFill>
                  <a:latin typeface="SVN-Androgyne" panose="02040603050506020204" pitchFamily="18" charset="0"/>
                  <a:cs typeface="Times New Roman" panose="02020603050405020304" pitchFamily="18" charset="0"/>
                </a:rPr>
                <a:t> Ống kính điện thoại và phần mềm chụp ảnh </a:t>
              </a:r>
              <a:endParaRPr lang="vi-VN" sz="2400" b="1">
                <a:solidFill>
                  <a:srgbClr val="7FC354"/>
                </a:solidFill>
                <a:latin typeface="SVN-Androgyne" panose="02040603050506020204" pitchFamily="18" charset="0"/>
                <a:cs typeface="Times New Roman" panose="02020603050405020304" pitchFamily="18" charset="0"/>
              </a:endParaRPr>
            </a:p>
          </p:txBody>
        </p:sp>
        <p:sp>
          <p:nvSpPr>
            <p:cNvPr id="5" name="Rectangle: Rounded Corners 4"/>
            <p:cNvSpPr/>
            <p:nvPr/>
          </p:nvSpPr>
          <p:spPr>
            <a:xfrm>
              <a:off x="522612" y="1036931"/>
              <a:ext cx="10962947" cy="2813172"/>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44868" y="1628842"/>
              <a:ext cx="4703577" cy="521191"/>
            </a:xfrm>
            <a:prstGeom prst="rect">
              <a:avLst/>
            </a:prstGeom>
          </p:spPr>
          <p:txBody>
            <a:bodyPr wrap="square">
              <a:spAutoFit/>
            </a:bodyPr>
            <a:lstStyle/>
            <a:p>
              <a:pPr algn="just" defTabSz="342900">
                <a:lnSpc>
                  <a:spcPct val="150000"/>
                </a:lnSpc>
              </a:pPr>
              <a:r>
                <a:rPr lang="en-US" altLang="vi-VN" sz="2000">
                  <a:latin typeface="UTM Avo" panose="02040603050506020204" pitchFamily="18" charset="0"/>
                  <a:cs typeface="Times New Roman" panose="02020603050405020304" pitchFamily="18" charset="0"/>
                </a:rPr>
                <a:t>Em hãy quan sát Hình 1 và trả lời các câu hỏi sau: 	 </a:t>
              </a:r>
            </a:p>
          </p:txBody>
        </p:sp>
        <p:grpSp>
          <p:nvGrpSpPr>
            <p:cNvPr id="7" name="Group 6"/>
            <p:cNvGrpSpPr/>
            <p:nvPr/>
          </p:nvGrpSpPr>
          <p:grpSpPr>
            <a:xfrm>
              <a:off x="522612" y="951589"/>
              <a:ext cx="6126017" cy="2103503"/>
              <a:chOff x="522612" y="951589"/>
              <a:chExt cx="6126017" cy="2103503"/>
            </a:xfrm>
          </p:grpSpPr>
          <p:grpSp>
            <p:nvGrpSpPr>
              <p:cNvPr id="9" name="Group 8"/>
              <p:cNvGrpSpPr/>
              <p:nvPr/>
            </p:nvGrpSpPr>
            <p:grpSpPr>
              <a:xfrm>
                <a:off x="522612" y="1081832"/>
                <a:ext cx="2693745" cy="473045"/>
                <a:chOff x="5906375" y="1390971"/>
                <a:chExt cx="2693745" cy="473045"/>
              </a:xfrm>
            </p:grpSpPr>
            <p:sp>
              <p:nvSpPr>
                <p:cNvPr id="14" name="Rectangle: Top Corners Rounded 13"/>
                <p:cNvSpPr/>
                <p:nvPr/>
              </p:nvSpPr>
              <p:spPr>
                <a:xfrm>
                  <a:off x="6021948" y="1390971"/>
                  <a:ext cx="2578172" cy="473045"/>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15" name="Rectangle 14"/>
                <p:cNvSpPr/>
                <p:nvPr/>
              </p:nvSpPr>
              <p:spPr>
                <a:xfrm>
                  <a:off x="5906375" y="1465228"/>
                  <a:ext cx="2202877" cy="307561"/>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0" name="Group 9"/>
              <p:cNvGrpSpPr/>
              <p:nvPr/>
            </p:nvGrpSpPr>
            <p:grpSpPr>
              <a:xfrm rot="20419193">
                <a:off x="2884314" y="951589"/>
                <a:ext cx="1060537" cy="639780"/>
                <a:chOff x="10442150" y="1062239"/>
                <a:chExt cx="3780698" cy="2341948"/>
              </a:xfrm>
            </p:grpSpPr>
            <p:pic>
              <p:nvPicPr>
                <p:cNvPr id="12"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0442150" y="1062239"/>
                  <a:ext cx="3497522" cy="2341948"/>
                </a:xfrm>
                <a:prstGeom prst="rect">
                  <a:avLst/>
                </a:prstGeom>
              </p:spPr>
            </p:pic>
            <p:pic>
              <p:nvPicPr>
                <p:cNvPr id="13"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451410" y="1118613"/>
                  <a:ext cx="3771438" cy="2265183"/>
                </a:xfrm>
                <a:prstGeom prst="rect">
                  <a:avLst/>
                </a:prstGeom>
              </p:spPr>
            </p:pic>
          </p:grpSp>
          <p:sp>
            <p:nvSpPr>
              <p:cNvPr id="11" name="Rectangle 10"/>
              <p:cNvSpPr/>
              <p:nvPr/>
            </p:nvSpPr>
            <p:spPr>
              <a:xfrm>
                <a:off x="6061873" y="2676429"/>
                <a:ext cx="586756" cy="378663"/>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grpSp>
      <p:sp>
        <p:nvSpPr>
          <p:cNvPr id="20" name="Rectangle 5"/>
          <p:cNvSpPr/>
          <p:nvPr/>
        </p:nvSpPr>
        <p:spPr>
          <a:xfrm>
            <a:off x="3335655" y="1083310"/>
            <a:ext cx="911860" cy="737235"/>
          </a:xfrm>
          <a:prstGeom prst="rect">
            <a:avLst/>
          </a:prstGeom>
          <a:noFill/>
          <a:ln>
            <a:no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wrap="square">
            <a:spAutoFit/>
          </a:bodyPr>
          <a:lstStyle/>
          <a:p>
            <a:pPr defTabSz="342900">
              <a:lnSpc>
                <a:spcPct val="150000"/>
              </a:lnSpc>
            </a:pPr>
            <a:r>
              <a:rPr lang="en-US" altLang="vi-VN" sz="2800">
                <a:solidFill>
                  <a:schemeClr val="bg1"/>
                </a:solidFill>
                <a:latin typeface="UTM Avo" panose="02040603050506020204" pitchFamily="18" charset="0"/>
                <a:cs typeface="Times New Roman" panose="02020603050405020304" pitchFamily="18" charset="0"/>
              </a:rPr>
              <a:t>2</a:t>
            </a:r>
          </a:p>
        </p:txBody>
      </p:sp>
      <p:pic>
        <p:nvPicPr>
          <p:cNvPr id="21" name="Picture 20" descr="new"/>
          <p:cNvPicPr>
            <a:picLocks noChangeAspect="1"/>
          </p:cNvPicPr>
          <p:nvPr/>
        </p:nvPicPr>
        <p:blipFill>
          <a:blip r:embed="rId6"/>
          <a:stretch>
            <a:fillRect/>
          </a:stretch>
        </p:blipFill>
        <p:spPr>
          <a:xfrm>
            <a:off x="5854700" y="1903095"/>
            <a:ext cx="4752975" cy="1754505"/>
          </a:xfrm>
          <a:prstGeom prst="rect">
            <a:avLst/>
          </a:prstGeom>
        </p:spPr>
      </p:pic>
      <p:sp>
        <p:nvSpPr>
          <p:cNvPr id="23" name="Text Box 22"/>
          <p:cNvSpPr txBox="1"/>
          <p:nvPr/>
        </p:nvSpPr>
        <p:spPr>
          <a:xfrm>
            <a:off x="6720840" y="3657600"/>
            <a:ext cx="3020695" cy="645160"/>
          </a:xfrm>
          <a:prstGeom prst="rect">
            <a:avLst/>
          </a:prstGeom>
          <a:noFill/>
        </p:spPr>
        <p:txBody>
          <a:bodyPr wrap="square" rtlCol="0" anchor="t">
            <a:spAutoFit/>
          </a:bodyPr>
          <a:lstStyle/>
          <a:p>
            <a:r>
              <a:rPr lang="en-US" altLang="vi-VN" b="1">
                <a:latin typeface="UTM Avo" panose="02040603050506020204" pitchFamily="18" charset="0"/>
                <a:cs typeface="Times New Roman" panose="02020603050405020304" pitchFamily="18" charset="0"/>
                <a:sym typeface="+mn-ea"/>
              </a:rPr>
              <a:t>Hình 1:</a:t>
            </a:r>
            <a:r>
              <a:rPr lang="en-US" altLang="vi-VN">
                <a:latin typeface="UTM Avo" panose="02040603050506020204" pitchFamily="18" charset="0"/>
                <a:cs typeface="Times New Roman" panose="02020603050405020304" pitchFamily="18" charset="0"/>
                <a:sym typeface="+mn-ea"/>
              </a:rPr>
              <a:t>Chụp ảnh bằng điện thoại thông minh</a:t>
            </a:r>
            <a:endParaRPr lang="en-US"/>
          </a:p>
        </p:txBody>
      </p:sp>
      <p:sp>
        <p:nvSpPr>
          <p:cNvPr id="24" name="Text Box 23"/>
          <p:cNvSpPr txBox="1"/>
          <p:nvPr/>
        </p:nvSpPr>
        <p:spPr>
          <a:xfrm>
            <a:off x="1196340" y="3423920"/>
            <a:ext cx="4638675" cy="829945"/>
          </a:xfrm>
          <a:prstGeom prst="rect">
            <a:avLst/>
          </a:prstGeom>
          <a:noFill/>
        </p:spPr>
        <p:txBody>
          <a:bodyPr wrap="square" rtlCol="0" anchor="t">
            <a:spAutoFit/>
          </a:bodyPr>
          <a:lstStyle/>
          <a:p>
            <a:r>
              <a:rPr lang="en-US" sz="2400" b="1">
                <a:latin typeface="UTM Avo" panose="02040603050506020204"/>
              </a:rPr>
              <a:t>1</a:t>
            </a:r>
            <a:r>
              <a:rPr lang="en-US" sz="2400">
                <a:latin typeface="UTM Avo" panose="02040603050506020204"/>
              </a:rPr>
              <a:t>.Ghép mục ở cột A vào cột B sao cho phù hợp:</a:t>
            </a:r>
          </a:p>
        </p:txBody>
      </p:sp>
      <p:graphicFrame>
        <p:nvGraphicFramePr>
          <p:cNvPr id="25" name="Table 24"/>
          <p:cNvGraphicFramePr/>
          <p:nvPr>
            <p:extLst>
              <p:ext uri="{D42A27DB-BD31-4B8C-83A1-F6EECF244321}">
                <p14:modId xmlns:p14="http://schemas.microsoft.com/office/powerpoint/2010/main" val="2603504544"/>
              </p:ext>
            </p:extLst>
          </p:nvPr>
        </p:nvGraphicFramePr>
        <p:xfrm>
          <a:off x="1478915" y="4390390"/>
          <a:ext cx="8533130" cy="1219200"/>
        </p:xfrm>
        <a:graphic>
          <a:graphicData uri="http://schemas.openxmlformats.org/drawingml/2006/table">
            <a:tbl>
              <a:tblPr firstRow="1" bandRow="1">
                <a:tableStyleId>{5C22544A-7EE6-4342-B048-85BDC9FD1C3A}</a:tableStyleId>
              </a:tblPr>
              <a:tblGrid>
                <a:gridCol w="4266565">
                  <a:extLst>
                    <a:ext uri="{9D8B030D-6E8A-4147-A177-3AD203B41FA5}">
                      <a16:colId xmlns:a16="http://schemas.microsoft.com/office/drawing/2014/main" val="20000"/>
                    </a:ext>
                  </a:extLst>
                </a:gridCol>
                <a:gridCol w="4266565">
                  <a:extLst>
                    <a:ext uri="{9D8B030D-6E8A-4147-A177-3AD203B41FA5}">
                      <a16:colId xmlns:a16="http://schemas.microsoft.com/office/drawing/2014/main" val="20001"/>
                    </a:ext>
                  </a:extLst>
                </a:gridCol>
              </a:tblGrid>
              <a:tr h="457200">
                <a:tc>
                  <a:txBody>
                    <a:bodyPr/>
                    <a:lstStyle/>
                    <a:p>
                      <a:pPr algn="ctr">
                        <a:buNone/>
                      </a:pPr>
                      <a:r>
                        <a:rPr lang="en-US" sz="2400">
                          <a:solidFill>
                            <a:schemeClr val="tx1"/>
                          </a:solidFill>
                          <a:latin typeface="UTM Avo" panose="02040603050506020204"/>
                        </a:rPr>
                        <a:t>A</a:t>
                      </a:r>
                    </a:p>
                  </a:txBody>
                  <a:tcPr>
                    <a:solidFill>
                      <a:schemeClr val="bg2">
                        <a:lumMod val="75000"/>
                      </a:schemeClr>
                    </a:solidFill>
                  </a:tcPr>
                </a:tc>
                <a:tc>
                  <a:txBody>
                    <a:bodyPr/>
                    <a:lstStyle/>
                    <a:p>
                      <a:pPr algn="ctr">
                        <a:buNone/>
                      </a:pPr>
                      <a:r>
                        <a:rPr lang="en-US" sz="2400">
                          <a:solidFill>
                            <a:schemeClr val="tx1"/>
                          </a:solidFill>
                          <a:latin typeface="UTM Avo" panose="02040603050506020204"/>
                        </a:rPr>
                        <a:t>B</a:t>
                      </a:r>
                    </a:p>
                  </a:txBody>
                  <a:tcPr>
                    <a:solidFill>
                      <a:schemeClr val="bg2">
                        <a:lumMod val="75000"/>
                      </a:schemeClr>
                    </a:solidFill>
                  </a:tcPr>
                </a:tc>
                <a:extLst>
                  <a:ext uri="{0D108BD9-81ED-4DB2-BD59-A6C34878D82A}">
                    <a16:rowId xmlns:a16="http://schemas.microsoft.com/office/drawing/2014/main" val="10000"/>
                  </a:ext>
                </a:extLst>
              </a:tr>
              <a:tr h="381000">
                <a:tc>
                  <a:txBody>
                    <a:bodyPr/>
                    <a:lstStyle/>
                    <a:p>
                      <a:pPr algn="ctr">
                        <a:buNone/>
                      </a:pPr>
                      <a:r>
                        <a:rPr lang="en-US">
                          <a:latin typeface="UTM Avo" panose="02040603050506020204"/>
                        </a:rPr>
                        <a:t>1) Ống kính điện thoại</a:t>
                      </a:r>
                    </a:p>
                  </a:txBody>
                  <a:tcPr>
                    <a:solidFill>
                      <a:schemeClr val="bg2">
                        <a:lumMod val="75000"/>
                      </a:schemeClr>
                    </a:solidFill>
                  </a:tcPr>
                </a:tc>
                <a:tc>
                  <a:txBody>
                    <a:bodyPr/>
                    <a:lstStyle/>
                    <a:p>
                      <a:pPr algn="ctr">
                        <a:buNone/>
                      </a:pPr>
                      <a:r>
                        <a:rPr lang="en-US">
                          <a:latin typeface="UTM Avo" panose="02040603050506020204"/>
                        </a:rPr>
                        <a:t>a) Phần mềm</a:t>
                      </a:r>
                    </a:p>
                  </a:txBody>
                  <a:tcPr>
                    <a:solidFill>
                      <a:schemeClr val="bg2">
                        <a:lumMod val="75000"/>
                      </a:schemeClr>
                    </a:solidFill>
                  </a:tcPr>
                </a:tc>
                <a:extLst>
                  <a:ext uri="{0D108BD9-81ED-4DB2-BD59-A6C34878D82A}">
                    <a16:rowId xmlns:a16="http://schemas.microsoft.com/office/drawing/2014/main" val="10001"/>
                  </a:ext>
                </a:extLst>
              </a:tr>
              <a:tr h="381000">
                <a:tc>
                  <a:txBody>
                    <a:bodyPr/>
                    <a:lstStyle/>
                    <a:p>
                      <a:pPr algn="ctr">
                        <a:buNone/>
                      </a:pPr>
                      <a:r>
                        <a:rPr lang="en-US">
                          <a:latin typeface="UTM Avo" panose="02040603050506020204"/>
                        </a:rPr>
                        <a:t>2) Ứng dụng chụp ảnh </a:t>
                      </a:r>
                    </a:p>
                  </a:txBody>
                  <a:tcPr>
                    <a:solidFill>
                      <a:schemeClr val="bg2">
                        <a:lumMod val="75000"/>
                      </a:schemeClr>
                    </a:solidFill>
                  </a:tcPr>
                </a:tc>
                <a:tc>
                  <a:txBody>
                    <a:bodyPr/>
                    <a:lstStyle/>
                    <a:p>
                      <a:pPr algn="ctr">
                        <a:buNone/>
                      </a:pPr>
                      <a:r>
                        <a:rPr lang="en-US">
                          <a:latin typeface="UTM Avo" panose="02040603050506020204"/>
                        </a:rPr>
                        <a:t>b) Phần cứng</a:t>
                      </a:r>
                    </a:p>
                  </a:txBody>
                  <a:tcPr>
                    <a:solidFill>
                      <a:schemeClr val="bg2">
                        <a:lumMod val="75000"/>
                      </a:schemeClr>
                    </a:solidFill>
                  </a:tcPr>
                </a:tc>
                <a:extLst>
                  <a:ext uri="{0D108BD9-81ED-4DB2-BD59-A6C34878D82A}">
                    <a16:rowId xmlns:a16="http://schemas.microsoft.com/office/drawing/2014/main" val="10002"/>
                  </a:ext>
                </a:extLst>
              </a:tr>
            </a:tbl>
          </a:graphicData>
        </a:graphic>
      </p:graphicFrame>
      <p:sp>
        <p:nvSpPr>
          <p:cNvPr id="26" name="Text Box 25"/>
          <p:cNvSpPr txBox="1"/>
          <p:nvPr/>
        </p:nvSpPr>
        <p:spPr>
          <a:xfrm>
            <a:off x="1196340" y="5697220"/>
            <a:ext cx="10381615" cy="461665"/>
          </a:xfrm>
          <a:prstGeom prst="rect">
            <a:avLst/>
          </a:prstGeom>
          <a:noFill/>
        </p:spPr>
        <p:txBody>
          <a:bodyPr wrap="square" rtlCol="0" anchor="t">
            <a:spAutoFit/>
          </a:bodyPr>
          <a:lstStyle/>
          <a:p>
            <a:r>
              <a:rPr lang="en-US" sz="2400" b="1">
                <a:latin typeface="UTM Avo" panose="02040603050506020204"/>
              </a:rPr>
              <a:t>2.</a:t>
            </a:r>
            <a:r>
              <a:rPr lang="en-US" sz="2400">
                <a:latin typeface="UTM Avo" panose="02040603050506020204"/>
              </a:rPr>
              <a:t>Nếu thiếu ống kính hoặc ứng dụng chụp thì máy còn chụp được không? Tại sao?</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par>
                                <p:cTn id="19" presetID="10"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checkerboard(across)">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diamond(in)">
                                      <p:cBhvr>
                                        <p:cTn id="31" dur="20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diamond(in)">
                                      <p:cBhvr>
                                        <p:cTn id="36" dur="20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diamond(in)">
                                      <p:cBhvr>
                                        <p:cTn id="41" dur="20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8" presetClass="entr" presetSubtype="16"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diamond(in)">
                                      <p:cBhvr>
                                        <p:cTn id="46"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0" grpId="0" bldLvl="0" animBg="1"/>
      <p:bldP spid="23" grpId="0"/>
      <p:bldP spid="24"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33427" y="566317"/>
            <a:ext cx="9751340" cy="2251065"/>
          </a:xfrm>
          <a:prstGeom prst="rect">
            <a:avLst/>
          </a:prstGeom>
        </p:spPr>
        <p:txBody>
          <a:bodyPr wrap="square">
            <a:spAutoFit/>
          </a:bodyPr>
          <a:lstStyle/>
          <a:p>
            <a:pPr algn="just" defTabSz="342900">
              <a:lnSpc>
                <a:spcPct val="150000"/>
              </a:lnSpc>
            </a:pPr>
            <a:r>
              <a:rPr lang="en-US" altLang="vi-VN" sz="2400">
                <a:latin typeface="UTM Avo" panose="02040603050506020204" pitchFamily="18" charset="0"/>
                <a:cs typeface="Times New Roman" panose="02020603050405020304" pitchFamily="18" charset="0"/>
              </a:rPr>
              <a:t>    ỐỐng kính của điện thoại là phần cứng. Ứng dụng chụp ảnh trên điện thoại là phần mềm.Nếu không có ống kính điện thoại sẽ không nhận ra hình ảnh.Nếu không có ứng dụng chụp ảnh, ống kính sẽ không được điều khiển để thu nhận hình ảnh đó.</a:t>
            </a:r>
            <a:r>
              <a:rPr lang="vi-VN" sz="2400">
                <a:latin typeface="UTM Avo" panose="02040603050506020204" pitchFamily="18" charset="0"/>
                <a:cs typeface="Times New Roman" panose="02020603050405020304" pitchFamily="18" charset="0"/>
              </a:rPr>
              <a:t> </a:t>
            </a:r>
          </a:p>
        </p:txBody>
      </p:sp>
      <p:sp>
        <p:nvSpPr>
          <p:cNvPr id="36" name="Rectangle 35"/>
          <p:cNvSpPr/>
          <p:nvPr/>
        </p:nvSpPr>
        <p:spPr>
          <a:xfrm>
            <a:off x="1374775" y="3809672"/>
            <a:ext cx="10358120" cy="1753235"/>
          </a:xfrm>
          <a:prstGeom prst="rect">
            <a:avLst/>
          </a:prstGeom>
        </p:spPr>
        <p:txBody>
          <a:bodyPr wrap="square">
            <a:spAutoFit/>
          </a:bodyPr>
          <a:lstStyle/>
          <a:p>
            <a:pPr defTabSz="342900">
              <a:lnSpc>
                <a:spcPct val="150000"/>
              </a:lnSpc>
            </a:pPr>
            <a:r>
              <a:rPr lang="en-US" altLang="vi-VN" sz="2400">
                <a:latin typeface="UTM Avo" panose="02040603050506020204" pitchFamily="18" charset="0"/>
                <a:cs typeface="Times New Roman" panose="02020603050405020304" pitchFamily="18" charset="0"/>
              </a:rPr>
              <a:t>Điện thoại hay máy tính không hoạt động được nếu không có phần mềm. Phần mềm được lưu trữ trong phần cứng để diều khiển phần cứng hoạt động.</a:t>
            </a:r>
          </a:p>
        </p:txBody>
      </p:sp>
      <p:pic>
        <p:nvPicPr>
          <p:cNvPr id="12" name="Picture 11"/>
          <p:cNvPicPr>
            <a:picLocks noChangeAspect="1"/>
          </p:cNvPicPr>
          <p:nvPr/>
        </p:nvPicPr>
        <p:blipFill>
          <a:blip r:embed="rId2"/>
          <a:stretch>
            <a:fillRect/>
          </a:stretch>
        </p:blipFill>
        <p:spPr>
          <a:xfrm>
            <a:off x="858520" y="264795"/>
            <a:ext cx="1032510" cy="9798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randombar(horizontal)">
                                      <p:cBhvr>
                                        <p:cTn id="1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825500" y="281940"/>
            <a:ext cx="10353675" cy="2630170"/>
            <a:chOff x="3206525" y="469579"/>
            <a:chExt cx="8018202" cy="1392692"/>
          </a:xfrm>
        </p:grpSpPr>
        <p:grpSp>
          <p:nvGrpSpPr>
            <p:cNvPr id="12" name="Group 11"/>
            <p:cNvGrpSpPr/>
            <p:nvPr/>
          </p:nvGrpSpPr>
          <p:grpSpPr>
            <a:xfrm>
              <a:off x="3206525" y="469579"/>
              <a:ext cx="8018202" cy="1392692"/>
              <a:chOff x="3206525" y="469579"/>
              <a:chExt cx="8018202" cy="1392692"/>
            </a:xfrm>
          </p:grpSpPr>
          <p:grpSp>
            <p:nvGrpSpPr>
              <p:cNvPr id="14" name="Group 13"/>
              <p:cNvGrpSpPr/>
              <p:nvPr/>
            </p:nvGrpSpPr>
            <p:grpSpPr>
              <a:xfrm>
                <a:off x="3657601" y="911578"/>
                <a:ext cx="7567126" cy="950693"/>
                <a:chOff x="4131425" y="934090"/>
                <a:chExt cx="6807716" cy="1402534"/>
              </a:xfrm>
            </p:grpSpPr>
            <p:sp>
              <p:nvSpPr>
                <p:cNvPr id="16" name="Rectangle: Rounded Corners 15"/>
                <p:cNvSpPr/>
                <p:nvPr/>
              </p:nvSpPr>
              <p:spPr>
                <a:xfrm>
                  <a:off x="4217929" y="1054359"/>
                  <a:ext cx="6721212" cy="1282265"/>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p:cNvSpPr/>
                <p:nvPr/>
              </p:nvSpPr>
              <p:spPr>
                <a:xfrm>
                  <a:off x="4131425" y="934090"/>
                  <a:ext cx="6721212" cy="1282264"/>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206525" y="469579"/>
                <a:ext cx="998307" cy="883997"/>
              </a:xfrm>
              <a:prstGeom prst="rect">
                <a:avLst/>
              </a:prstGeom>
            </p:spPr>
          </p:pic>
        </p:grpSp>
        <p:sp>
          <p:nvSpPr>
            <p:cNvPr id="13" name="Rectangle 12"/>
            <p:cNvSpPr/>
            <p:nvPr/>
          </p:nvSpPr>
          <p:spPr>
            <a:xfrm>
              <a:off x="3742184" y="911615"/>
              <a:ext cx="7301692" cy="928349"/>
            </a:xfrm>
            <a:prstGeom prst="rect">
              <a:avLst/>
            </a:prstGeom>
          </p:spPr>
          <p:txBody>
            <a:bodyPr wrap="square">
              <a:spAutoFit/>
            </a:bodyPr>
            <a:lstStyle/>
            <a:p>
              <a:pPr marL="342900" indent="-342900" algn="just" defTabSz="342900">
                <a:lnSpc>
                  <a:spcPct val="150000"/>
                </a:lnSpc>
                <a:buFont typeface="Arial" panose="020B0604020202020204" pitchFamily="34" charset="0"/>
                <a:buChar char="•"/>
              </a:pPr>
              <a:r>
                <a:rPr lang="en-US" altLang="vi-VN" sz="2400" b="1">
                  <a:solidFill>
                    <a:srgbClr val="F03C69"/>
                  </a:solidFill>
                  <a:latin typeface="Times New Roman" panose="02020603050405020304" pitchFamily="18" charset="0"/>
                  <a:cs typeface="Times New Roman" panose="02020603050405020304" pitchFamily="18" charset="0"/>
                </a:rPr>
                <a:t>Phần mềm được lưu trữ trong phần cứng và điều khiển phần cứng hoạt động.</a:t>
              </a:r>
            </a:p>
            <a:p>
              <a:pPr marL="342900" indent="-342900" algn="just" defTabSz="342900">
                <a:lnSpc>
                  <a:spcPct val="150000"/>
                </a:lnSpc>
                <a:buFont typeface="Arial" panose="020B0604020202020204" pitchFamily="34" charset="0"/>
                <a:buChar char="•"/>
              </a:pPr>
              <a:r>
                <a:rPr lang="en-US" altLang="vi-VN" sz="2400" b="1">
                  <a:solidFill>
                    <a:srgbClr val="F03C69"/>
                  </a:solidFill>
                  <a:latin typeface="Times New Roman" panose="02020603050405020304" pitchFamily="18" charset="0"/>
                  <a:cs typeface="Times New Roman" panose="02020603050405020304" pitchFamily="18" charset="0"/>
                </a:rPr>
                <a:t>Máy tính cần có cả phần cứng và phần mềm để hoạt động.</a:t>
              </a:r>
            </a:p>
          </p:txBody>
        </p:sp>
      </p:grpSp>
      <p:sp>
        <p:nvSpPr>
          <p:cNvPr id="18" name="Text Box 17"/>
          <p:cNvSpPr txBox="1"/>
          <p:nvPr/>
        </p:nvSpPr>
        <p:spPr>
          <a:xfrm>
            <a:off x="1339850" y="3722370"/>
            <a:ext cx="9202420" cy="521970"/>
          </a:xfrm>
          <a:prstGeom prst="rect">
            <a:avLst/>
          </a:prstGeom>
          <a:noFill/>
        </p:spPr>
        <p:txBody>
          <a:bodyPr wrap="square" rtlCol="0">
            <a:spAutoFit/>
          </a:bodyPr>
          <a:lstStyle/>
          <a:p>
            <a:r>
              <a:rPr lang="en-US" sz="2800">
                <a:latin typeface="UTM Avo" panose="02040603050506020204"/>
              </a:rPr>
              <a:t>Phát biểu nào sau đây là đúng ?</a:t>
            </a:r>
          </a:p>
        </p:txBody>
      </p:sp>
      <p:sp>
        <p:nvSpPr>
          <p:cNvPr id="19" name="Rectangle 4"/>
          <p:cNvSpPr/>
          <p:nvPr/>
        </p:nvSpPr>
        <p:spPr>
          <a:xfrm>
            <a:off x="828040" y="4551680"/>
            <a:ext cx="10241915" cy="645160"/>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A.</a:t>
            </a:r>
            <a:r>
              <a:rPr lang="en-US" sz="2400">
                <a:latin typeface="UTM Avo" panose="02040603050506020204" pitchFamily="18" charset="0"/>
                <a:cs typeface="Times New Roman" panose="02020603050405020304" pitchFamily="18" charset="0"/>
              </a:rPr>
              <a:t> Phần cứng có thể làm việc độc lập, không cần đến phần mềm.</a:t>
            </a:r>
          </a:p>
        </p:txBody>
      </p:sp>
      <p:sp>
        <p:nvSpPr>
          <p:cNvPr id="22" name="Rectangle 4"/>
          <p:cNvSpPr/>
          <p:nvPr/>
        </p:nvSpPr>
        <p:spPr>
          <a:xfrm>
            <a:off x="828040" y="5208270"/>
            <a:ext cx="10226675" cy="645160"/>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B.</a:t>
            </a:r>
            <a:r>
              <a:rPr lang="en-US" sz="2400">
                <a:latin typeface="UTM Avo" panose="02040603050506020204" pitchFamily="18" charset="0"/>
                <a:cs typeface="Times New Roman" panose="02020603050405020304" pitchFamily="18" charset="0"/>
              </a:rPr>
              <a:t> Phần mềm có thể tự làm mọi việc, không cần đến phần cứng.</a:t>
            </a:r>
            <a:endParaRPr lang="vi-VN" sz="2400">
              <a:latin typeface="UTM Avo" panose="02040603050506020204" pitchFamily="18" charset="0"/>
              <a:cs typeface="Times New Roman" panose="02020603050405020304" pitchFamily="18" charset="0"/>
            </a:endParaRPr>
          </a:p>
        </p:txBody>
      </p:sp>
      <p:sp>
        <p:nvSpPr>
          <p:cNvPr id="23" name="Rectangle 4"/>
          <p:cNvSpPr/>
          <p:nvPr/>
        </p:nvSpPr>
        <p:spPr>
          <a:xfrm>
            <a:off x="828040" y="5864860"/>
            <a:ext cx="11182350" cy="645160"/>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C.</a:t>
            </a:r>
            <a:r>
              <a:rPr lang="en-US" sz="2400">
                <a:latin typeface="UTM Avo" panose="02040603050506020204" pitchFamily="18" charset="0"/>
                <a:cs typeface="Times New Roman" panose="02020603050405020304" pitchFamily="18" charset="0"/>
              </a:rPr>
              <a:t> Cả phần cứng và phần mềm đều cần thiết để máy tính hoạt động</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pic>
        <p:nvPicPr>
          <p:cNvPr id="24" name="Picture 23"/>
          <p:cNvPicPr>
            <a:picLocks noChangeAspect="1"/>
          </p:cNvPicPr>
          <p:nvPr/>
        </p:nvPicPr>
        <p:blipFill>
          <a:blip r:embed="rId3"/>
          <a:stretch>
            <a:fillRect/>
          </a:stretch>
        </p:blipFill>
        <p:spPr>
          <a:xfrm>
            <a:off x="424657" y="3276534"/>
            <a:ext cx="983065" cy="967824"/>
          </a:xfrm>
          <a:prstGeom prst="rect">
            <a:avLst/>
          </a:prstGeom>
        </p:spPr>
      </p:pic>
      <p:sp>
        <p:nvSpPr>
          <p:cNvPr id="25" name="Oval 24"/>
          <p:cNvSpPr/>
          <p:nvPr/>
        </p:nvSpPr>
        <p:spPr>
          <a:xfrm>
            <a:off x="769620" y="6009005"/>
            <a:ext cx="584200" cy="583565"/>
          </a:xfrm>
          <a:prstGeom prst="ellipse">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diamond(in)">
                                      <p:cBhvr>
                                        <p:cTn id="14" dur="2000"/>
                                        <p:tgtEl>
                                          <p:spTgt spid="18"/>
                                        </p:tgtEl>
                                      </p:cBhvr>
                                    </p:animEffect>
                                  </p:childTnLst>
                                </p:cTn>
                              </p:par>
                              <p:par>
                                <p:cTn id="15" presetID="8" presetClass="entr" presetSubtype="16"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diamond(in)">
                                      <p:cBhvr>
                                        <p:cTn id="17" dur="20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heckerboard(across)">
                                      <p:cBhvr>
                                        <p:cTn id="22" dur="500"/>
                                        <p:tgtEl>
                                          <p:spTgt spid="19"/>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checkerboard(across)">
                                      <p:cBhvr>
                                        <p:cTn id="25" dur="500"/>
                                        <p:tgtEl>
                                          <p:spTgt spid="22"/>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checkerboard(across)">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blinds(horizontal)">
                                      <p:cBhvr>
                                        <p:cTn id="3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2" grpId="0"/>
      <p:bldP spid="23" grpId="0"/>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4526" y="292955"/>
            <a:ext cx="8211146" cy="737235"/>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3. </a:t>
            </a:r>
            <a:r>
              <a:rPr lang="en-US" altLang="vi-VN" sz="2800" b="1">
                <a:solidFill>
                  <a:srgbClr val="F03C69"/>
                </a:solidFill>
                <a:latin typeface="SVN-SAF" panose="02040603050506020204" pitchFamily="18" charset="0"/>
                <a:cs typeface="Times New Roman" panose="02020603050405020304" pitchFamily="18" charset="0"/>
              </a:rPr>
              <a:t>Sử dụng máy tinh đúng cách</a:t>
            </a:r>
          </a:p>
        </p:txBody>
      </p:sp>
      <p:grpSp>
        <p:nvGrpSpPr>
          <p:cNvPr id="3" name="Group 2"/>
          <p:cNvGrpSpPr/>
          <p:nvPr/>
        </p:nvGrpSpPr>
        <p:grpSpPr>
          <a:xfrm>
            <a:off x="592936" y="968721"/>
            <a:ext cx="10962640" cy="5353685"/>
            <a:chOff x="501022" y="900102"/>
            <a:chExt cx="10962640" cy="5353685"/>
          </a:xfrm>
        </p:grpSpPr>
        <p:sp>
          <p:nvSpPr>
            <p:cNvPr id="4" name="Rectangle 3"/>
            <p:cNvSpPr/>
            <p:nvPr/>
          </p:nvSpPr>
          <p:spPr>
            <a:xfrm>
              <a:off x="3379791" y="1086631"/>
              <a:ext cx="7173355" cy="737235"/>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An toan cho máy tính</a:t>
              </a:r>
              <a:endParaRPr lang="vi-VN" sz="2800" b="1">
                <a:solidFill>
                  <a:srgbClr val="7FC354"/>
                </a:solidFill>
                <a:latin typeface="SVN-Androgyne" panose="02040603050506020204" pitchFamily="18" charset="0"/>
                <a:cs typeface="Times New Roman" panose="02020603050405020304" pitchFamily="18" charset="0"/>
              </a:endParaRPr>
            </a:p>
          </p:txBody>
        </p:sp>
        <p:sp>
          <p:nvSpPr>
            <p:cNvPr id="5" name="Rectangle: Rounded Corners 4"/>
            <p:cNvSpPr/>
            <p:nvPr/>
          </p:nvSpPr>
          <p:spPr>
            <a:xfrm>
              <a:off x="501022" y="1086157"/>
              <a:ext cx="10962640" cy="5167630"/>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91852" y="1829107"/>
              <a:ext cx="10074910" cy="645160"/>
            </a:xfrm>
            <a:prstGeom prst="rect">
              <a:avLst/>
            </a:prstGeom>
          </p:spPr>
          <p:txBody>
            <a:bodyPr wrap="square">
              <a:spAutoFit/>
            </a:bodyPr>
            <a:lstStyle/>
            <a:p>
              <a:pPr algn="just" defTabSz="342900">
                <a:lnSpc>
                  <a:spcPct val="150000"/>
                </a:lnSpc>
              </a:pPr>
              <a:r>
                <a:rPr lang="en-US" altLang="vi-VN" sz="2400">
                  <a:latin typeface="UTM Avo" panose="02040603050506020204" pitchFamily="18" charset="0"/>
                  <a:cs typeface="Times New Roman" panose="02020603050405020304" pitchFamily="18" charset="0"/>
                </a:rPr>
                <a:t>1. Chuyện gì xảy ra với máy tính của Minh và máy tính của An?</a:t>
              </a:r>
            </a:p>
          </p:txBody>
        </p:sp>
        <p:grpSp>
          <p:nvGrpSpPr>
            <p:cNvPr id="7" name="Group 6"/>
            <p:cNvGrpSpPr/>
            <p:nvPr/>
          </p:nvGrpSpPr>
          <p:grpSpPr>
            <a:xfrm>
              <a:off x="522612" y="900102"/>
              <a:ext cx="2898644" cy="880803"/>
              <a:chOff x="522612" y="900102"/>
              <a:chExt cx="2898644" cy="880803"/>
            </a:xfrm>
          </p:grpSpPr>
          <p:grpSp>
            <p:nvGrpSpPr>
              <p:cNvPr id="9" name="Group 8"/>
              <p:cNvGrpSpPr/>
              <p:nvPr/>
            </p:nvGrpSpPr>
            <p:grpSpPr>
              <a:xfrm>
                <a:off x="522612" y="1095583"/>
                <a:ext cx="2372989" cy="661656"/>
                <a:chOff x="5906375" y="1404722"/>
                <a:chExt cx="2372989" cy="661656"/>
              </a:xfrm>
            </p:grpSpPr>
            <p:sp>
              <p:nvSpPr>
                <p:cNvPr id="14" name="Rectangle: Top Corners Rounded 13"/>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15" name="Rectangle 14"/>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0" name="Group 9"/>
              <p:cNvGrpSpPr/>
              <p:nvPr/>
            </p:nvGrpSpPr>
            <p:grpSpPr>
              <a:xfrm rot="20419193">
                <a:off x="2468303" y="900102"/>
                <a:ext cx="952953" cy="880803"/>
                <a:chOff x="8974078" y="279854"/>
                <a:chExt cx="3397172" cy="3224225"/>
              </a:xfrm>
            </p:grpSpPr>
            <p:pic>
              <p:nvPicPr>
                <p:cNvPr id="12"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974078" y="279854"/>
                  <a:ext cx="3397172" cy="3224225"/>
                </a:xfrm>
                <a:prstGeom prst="rect">
                  <a:avLst/>
                </a:prstGeom>
              </p:spPr>
            </p:pic>
            <p:pic>
              <p:nvPicPr>
                <p:cNvPr id="13"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9264793" y="565916"/>
                  <a:ext cx="2916628" cy="2768146"/>
                </a:xfrm>
                <a:prstGeom prst="rect">
                  <a:avLst/>
                </a:prstGeom>
              </p:spPr>
            </p:pic>
          </p:grpSp>
          <p:sp>
            <p:nvSpPr>
              <p:cNvPr id="11" name="Rectangle 10"/>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3</a:t>
                </a:r>
                <a:endParaRPr lang="vi-VN" sz="2800" b="1">
                  <a:solidFill>
                    <a:schemeClr val="bg1"/>
                  </a:solidFill>
                  <a:latin typeface="UTM Avo" panose="02040603050506020204" pitchFamily="18" charset="0"/>
                  <a:cs typeface="Times New Roman" panose="02020603050405020304" pitchFamily="18" charset="0"/>
                </a:endParaRPr>
              </a:p>
            </p:txBody>
          </p:sp>
        </p:grpSp>
      </p:grpSp>
      <p:pic>
        <p:nvPicPr>
          <p:cNvPr id="22" name="Picture 21" descr="new"/>
          <p:cNvPicPr>
            <a:picLocks noChangeAspect="1"/>
          </p:cNvPicPr>
          <p:nvPr/>
        </p:nvPicPr>
        <p:blipFill>
          <a:blip r:embed="rId6"/>
          <a:stretch>
            <a:fillRect/>
          </a:stretch>
        </p:blipFill>
        <p:spPr>
          <a:xfrm>
            <a:off x="1503680" y="2413635"/>
            <a:ext cx="9140825" cy="2198370"/>
          </a:xfrm>
          <a:prstGeom prst="rect">
            <a:avLst/>
          </a:prstGeom>
        </p:spPr>
      </p:pic>
      <p:sp>
        <p:nvSpPr>
          <p:cNvPr id="24" name="Text Box 23"/>
          <p:cNvSpPr txBox="1"/>
          <p:nvPr/>
        </p:nvSpPr>
        <p:spPr>
          <a:xfrm>
            <a:off x="3036693" y="4676812"/>
            <a:ext cx="7124065" cy="398780"/>
          </a:xfrm>
          <a:prstGeom prst="rect">
            <a:avLst/>
          </a:prstGeom>
          <a:noFill/>
        </p:spPr>
        <p:txBody>
          <a:bodyPr wrap="square" rtlCol="0">
            <a:spAutoFit/>
          </a:bodyPr>
          <a:lstStyle/>
          <a:p>
            <a:r>
              <a:rPr lang="en-US" sz="2000" b="1">
                <a:latin typeface="UTM Avo" panose="02040603050506020204"/>
              </a:rPr>
              <a:t>Hình 2:</a:t>
            </a:r>
            <a:r>
              <a:rPr lang="en-US" sz="2000">
                <a:latin typeface="UTM Avo" panose="02040603050506020204"/>
              </a:rPr>
              <a:t> Hành động gây mất an toàn cho máy tính</a:t>
            </a:r>
          </a:p>
        </p:txBody>
      </p:sp>
      <p:sp>
        <p:nvSpPr>
          <p:cNvPr id="25" name="Text Box 24"/>
          <p:cNvSpPr txBox="1"/>
          <p:nvPr/>
        </p:nvSpPr>
        <p:spPr>
          <a:xfrm>
            <a:off x="761365" y="5040630"/>
            <a:ext cx="10626090" cy="829945"/>
          </a:xfrm>
          <a:prstGeom prst="rect">
            <a:avLst/>
          </a:prstGeom>
          <a:noFill/>
        </p:spPr>
        <p:txBody>
          <a:bodyPr wrap="square" rtlCol="0">
            <a:spAutoFit/>
          </a:bodyPr>
          <a:lstStyle/>
          <a:p>
            <a:r>
              <a:rPr lang="en-US" sz="2400">
                <a:latin typeface="UTM Avo" panose="02040603050506020204"/>
              </a:rPr>
              <a:t>2. Em hãy nhắc lại những điều đã học ở lớp 3 về việc nên và không nên làm khi sử dụng máy tính để đảm bảo an toàn về điện</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diamond(in)">
                                      <p:cBhvr>
                                        <p:cTn id="23" dur="20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diamond(in)">
                                      <p:cBhvr>
                                        <p:cTn id="28" dur="20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diamond(in)">
                                      <p:cBhvr>
                                        <p:cTn id="33"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4" grpId="0"/>
      <p:bldP spid="25"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457</TotalTime>
  <Words>1105</Words>
  <Application>Microsoft Office PowerPoint</Application>
  <PresentationFormat>Widescreen</PresentationFormat>
  <Paragraphs>90</Paragraphs>
  <Slides>14</Slides>
  <Notes>2</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14</vt:i4>
      </vt:variant>
    </vt:vector>
  </HeadingPairs>
  <TitlesOfParts>
    <vt:vector size="31" baseType="lpstr">
      <vt:lpstr>Microsoft YaHei</vt:lpstr>
      <vt:lpstr>Arial</vt:lpstr>
      <vt:lpstr>Calibri</vt:lpstr>
      <vt:lpstr>等线</vt:lpstr>
      <vt:lpstr>iCiel Cadena</vt:lpstr>
      <vt:lpstr>Segoe Print</vt:lpstr>
      <vt:lpstr>SVN-Adam Gorry</vt:lpstr>
      <vt:lpstr>SVN-Androgyne</vt:lpstr>
      <vt:lpstr>SVN-Avo</vt:lpstr>
      <vt:lpstr>SVN-SAF</vt:lpstr>
      <vt:lpstr>Times New Roman</vt:lpstr>
      <vt:lpstr>UTM Avo</vt:lpstr>
      <vt:lpstr>UTM Bienvenue</vt:lpstr>
      <vt:lpstr>UTM HelvetIns</vt:lpstr>
      <vt:lpstr>UVF Salome</vt:lpstr>
      <vt:lpstr>方正黑体_GBK</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DELL</cp:lastModifiedBy>
  <cp:revision>200</cp:revision>
  <dcterms:created xsi:type="dcterms:W3CDTF">2021-11-14T08:33:00Z</dcterms:created>
  <dcterms:modified xsi:type="dcterms:W3CDTF">2025-09-18T02:25:43Z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66D305AB9531430CA82F64AC33C83CE7</vt:lpwstr>
  </property>
  <property fmtid="{D5CDD505-2E9C-101B-9397-08002B2CF9AE}" pid="3" name="KSOProductBuildVer">
    <vt:lpwstr>1033-11.2.0.11440</vt:lpwstr>
  </property>
</Properties>
</file>