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JPG" ContentType="image/.jpg"/>
  <Default Extension="png" ContentType="image/png"/>
  <Default Extension="wdp" ContentType="image/vnd.ms-photo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2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86" r:id="rId3"/>
    <p:sldId id="304" r:id="rId4"/>
    <p:sldId id="300" r:id="rId5"/>
    <p:sldId id="291" r:id="rId6"/>
    <p:sldId id="288" r:id="rId7"/>
    <p:sldId id="289" r:id="rId8"/>
    <p:sldId id="257" r:id="rId10"/>
    <p:sldId id="264" r:id="rId11"/>
    <p:sldId id="281" r:id="rId12"/>
    <p:sldId id="267" r:id="rId13"/>
    <p:sldId id="268" r:id="rId14"/>
    <p:sldId id="272" r:id="rId15"/>
    <p:sldId id="269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</p:sldIdLst>
  <p:sldSz cx="18288000" cy="10287000"/>
  <p:notesSz cx="6858000" cy="9144000"/>
  <p:embeddedFontLst>
    <p:embeddedFont>
      <p:font typeface="Calibri" panose="020F0502020204030204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  <p:embeddedFont>
      <p:font typeface="Paytone One"/>
      <p:regular r:id="rId36"/>
    </p:embeddedFont>
    <p:embeddedFont>
      <p:font typeface="Lato" panose="020F0502020204030203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47" d="100"/>
          <a:sy n="47" d="100"/>
        </p:scale>
        <p:origin x="696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font" Target="fonts/font13.fntdata"/><Relationship Id="rId4" Type="http://schemas.openxmlformats.org/officeDocument/2006/relationships/slide" Target="slides/slide2.xml"/><Relationship Id="rId39" Type="http://schemas.openxmlformats.org/officeDocument/2006/relationships/font" Target="fonts/font12.fntdata"/><Relationship Id="rId38" Type="http://schemas.openxmlformats.org/officeDocument/2006/relationships/font" Target="fonts/font11.fntdata"/><Relationship Id="rId37" Type="http://schemas.openxmlformats.org/officeDocument/2006/relationships/font" Target="fonts/font10.fntdata"/><Relationship Id="rId36" Type="http://schemas.openxmlformats.org/officeDocument/2006/relationships/font" Target="fonts/font9.fntdata"/><Relationship Id="rId35" Type="http://schemas.openxmlformats.org/officeDocument/2006/relationships/font" Target="fonts/font8.fntdata"/><Relationship Id="rId34" Type="http://schemas.openxmlformats.org/officeDocument/2006/relationships/font" Target="fonts/font7.fntdata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" Target="slides/slide1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4" name="Google Shape;3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7" name="Google Shape;3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8" name="Google Shape;4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1" name="Google Shape;5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1" name="Google Shape;4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sv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8" Type="http://schemas.openxmlformats.org/officeDocument/2006/relationships/notesSlide" Target="../notesSlides/notesSlide9.xml"/><Relationship Id="rId27" Type="http://schemas.openxmlformats.org/officeDocument/2006/relationships/slideLayout" Target="../slideLayouts/slideLayout2.xml"/><Relationship Id="rId26" Type="http://schemas.openxmlformats.org/officeDocument/2006/relationships/audio" Target="../media/audio1.wav"/><Relationship Id="rId25" Type="http://schemas.openxmlformats.org/officeDocument/2006/relationships/slide" Target="slide19.xml"/><Relationship Id="rId24" Type="http://schemas.openxmlformats.org/officeDocument/2006/relationships/image" Target="../media/image44.png"/><Relationship Id="rId23" Type="http://schemas.openxmlformats.org/officeDocument/2006/relationships/slide" Target="slide5.xml"/><Relationship Id="rId22" Type="http://schemas.openxmlformats.org/officeDocument/2006/relationships/slide" Target="slide18.xml"/><Relationship Id="rId21" Type="http://schemas.openxmlformats.org/officeDocument/2006/relationships/slide" Target="slide17.xml"/><Relationship Id="rId20" Type="http://schemas.openxmlformats.org/officeDocument/2006/relationships/image" Target="../media/image43.png"/><Relationship Id="rId2" Type="http://schemas.openxmlformats.org/officeDocument/2006/relationships/image" Target="../media/image31.png"/><Relationship Id="rId19" Type="http://schemas.openxmlformats.org/officeDocument/2006/relationships/slide" Target="slide8.xml"/><Relationship Id="rId18" Type="http://schemas.openxmlformats.org/officeDocument/2006/relationships/image" Target="../media/image42.png"/><Relationship Id="rId17" Type="http://schemas.openxmlformats.org/officeDocument/2006/relationships/slide" Target="slide7.xml"/><Relationship Id="rId16" Type="http://schemas.openxmlformats.org/officeDocument/2006/relationships/slide" Target="slide6.xml"/><Relationship Id="rId15" Type="http://schemas.openxmlformats.org/officeDocument/2006/relationships/image" Target="../media/image41.png"/><Relationship Id="rId14" Type="http://schemas.openxmlformats.org/officeDocument/2006/relationships/slide" Target="slide16.xml"/><Relationship Id="rId13" Type="http://schemas.openxmlformats.org/officeDocument/2006/relationships/image" Target="../media/image28.png"/><Relationship Id="rId12" Type="http://schemas.openxmlformats.org/officeDocument/2006/relationships/image" Target="../media/image40.png"/><Relationship Id="rId11" Type="http://schemas.openxmlformats.org/officeDocument/2006/relationships/slide" Target="slide9.xml"/><Relationship Id="rId10" Type="http://schemas.microsoft.com/office/2007/relationships/hdphoto" Target="../media/image39.wdp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slide" Target="slide15.xml"/><Relationship Id="rId7" Type="http://schemas.openxmlformats.org/officeDocument/2006/relationships/image" Target="../media/image44.png"/><Relationship Id="rId6" Type="http://schemas.openxmlformats.org/officeDocument/2006/relationships/slide" Target="slide5.xml"/><Relationship Id="rId5" Type="http://schemas.openxmlformats.org/officeDocument/2006/relationships/image" Target="../media/image33.png"/><Relationship Id="rId4" Type="http://schemas.openxmlformats.org/officeDocument/2006/relationships/image" Target="../media/image46.png"/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4" Type="http://schemas.openxmlformats.org/officeDocument/2006/relationships/slideLayout" Target="../slideLayouts/slideLayout2.xml"/><Relationship Id="rId13" Type="http://schemas.openxmlformats.org/officeDocument/2006/relationships/audio" Target="../media/audio5.wav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" Target="slide5.xml"/><Relationship Id="rId8" Type="http://schemas.openxmlformats.org/officeDocument/2006/relationships/image" Target="../media/image44.png"/><Relationship Id="rId7" Type="http://schemas.openxmlformats.org/officeDocument/2006/relationships/slide" Target="slide15.xml"/><Relationship Id="rId6" Type="http://schemas.openxmlformats.org/officeDocument/2006/relationships/image" Target="../media/image33.png"/><Relationship Id="rId5" Type="http://schemas.openxmlformats.org/officeDocument/2006/relationships/image" Target="../media/image46.png"/><Relationship Id="rId4" Type="http://schemas.openxmlformats.org/officeDocument/2006/relationships/image" Target="../media/image28.png"/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4" Type="http://schemas.openxmlformats.org/officeDocument/2006/relationships/slideLayout" Target="../slideLayouts/slideLayout2.xml"/><Relationship Id="rId13" Type="http://schemas.openxmlformats.org/officeDocument/2006/relationships/audio" Target="../media/audio5.wav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" Target="slide15.xml"/><Relationship Id="rId8" Type="http://schemas.openxmlformats.org/officeDocument/2006/relationships/image" Target="../media/image44.png"/><Relationship Id="rId7" Type="http://schemas.openxmlformats.org/officeDocument/2006/relationships/slide" Target="slide5.xml"/><Relationship Id="rId6" Type="http://schemas.openxmlformats.org/officeDocument/2006/relationships/image" Target="../media/image33.png"/><Relationship Id="rId5" Type="http://schemas.openxmlformats.org/officeDocument/2006/relationships/image" Target="../media/image46.png"/><Relationship Id="rId4" Type="http://schemas.openxmlformats.org/officeDocument/2006/relationships/image" Target="../media/image28.png"/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4" Type="http://schemas.openxmlformats.org/officeDocument/2006/relationships/slideLayout" Target="../slideLayouts/slideLayout2.xml"/><Relationship Id="rId13" Type="http://schemas.openxmlformats.org/officeDocument/2006/relationships/audio" Target="../media/audio5.wav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7.png"/><Relationship Id="rId7" Type="http://schemas.microsoft.com/office/2007/relationships/media" Target="../media/media1.mp4"/><Relationship Id="rId6" Type="http://schemas.openxmlformats.org/officeDocument/2006/relationships/video" Target="../media/media1.mp4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3" Type="http://schemas.openxmlformats.org/officeDocument/2006/relationships/image" Target="../media/image4.jpe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28.png"/><Relationship Id="rId7" Type="http://schemas.openxmlformats.org/officeDocument/2006/relationships/image" Target="../media/image40.png"/><Relationship Id="rId6" Type="http://schemas.microsoft.com/office/2007/relationships/hdphoto" Target="../media/image39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29.png"/><Relationship Id="rId12" Type="http://schemas.microsoft.com/office/2007/relationships/media" Target="../media/media3.mp3"/><Relationship Id="rId11" Type="http://schemas.openxmlformats.org/officeDocument/2006/relationships/audio" Target="../media/media3.mp3"/><Relationship Id="rId10" Type="http://schemas.openxmlformats.org/officeDocument/2006/relationships/image" Target="../media/image33.png"/><Relationship Id="rId1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" y="-30957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" y="3780468"/>
            <a:ext cx="17830800" cy="2169825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algn="ctr">
              <a:defRPr/>
            </a:pP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 LỚP 5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2304731" y="7009083"/>
            <a:ext cx="1413574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 i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6000" b="1" i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i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6000" b="1" i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7200" b="1" i="1" dirty="0">
              <a:solidFill>
                <a:srgbClr val="1D1D1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A6CB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24"/>
          <p:cNvGrpSpPr/>
          <p:nvPr/>
        </p:nvGrpSpPr>
        <p:grpSpPr>
          <a:xfrm>
            <a:off x="387343" y="229287"/>
            <a:ext cx="17544871" cy="9683764"/>
            <a:chOff x="0" y="-38100"/>
            <a:chExt cx="4620871" cy="2550456"/>
          </a:xfrm>
        </p:grpSpPr>
        <p:sp>
          <p:nvSpPr>
            <p:cNvPr id="400" name="Google Shape;400;p2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01" name="Google Shape;401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02" name="Google Shape;402;p24"/>
          <p:cNvGrpSpPr/>
          <p:nvPr/>
        </p:nvGrpSpPr>
        <p:grpSpPr>
          <a:xfrm>
            <a:off x="451354" y="290915"/>
            <a:ext cx="17416848" cy="9560509"/>
            <a:chOff x="0" y="-38100"/>
            <a:chExt cx="4587153" cy="2517994"/>
          </a:xfrm>
        </p:grpSpPr>
        <p:sp>
          <p:nvSpPr>
            <p:cNvPr id="403" name="Google Shape;403;p2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ABE7F5"/>
            </a:solidFill>
            <a:ln>
              <a:noFill/>
            </a:ln>
          </p:spPr>
        </p:sp>
        <p:sp>
          <p:nvSpPr>
            <p:cNvPr id="404" name="Google Shape;404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69462" y="1596298"/>
            <a:ext cx="16374226" cy="2679803"/>
            <a:chOff x="487611" y="132261"/>
            <a:chExt cx="5267072" cy="100533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0" name="Shape 97894"/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1" name="Shape 1030"/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2" name="Shape 1031"/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grpFill/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3" name="Shape 1032"/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grpFill/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4" name="Shape 1033"/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grpFill/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5" name="Shape 1034"/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grpFill/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6" name="Shape 1035"/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grpFill/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7" name="Shape 1036"/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8" name="Shape 1037"/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grpFill/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29" name="Shape 1038"/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0" name="Shape 1039"/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1" name="Shape 1040"/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2" name="Shape 1041"/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3" name="Shape 1042"/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4" name="Shape 1043"/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5" name="Shape 1044"/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6" name="Shape 1045"/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  <p:sp>
          <p:nvSpPr>
            <p:cNvPr id="37" name="Shape 1046"/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80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930393" y="1606710"/>
            <a:ext cx="155293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Thu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thông tin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thông tin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/>
          <p:cNvPicPr/>
          <p:nvPr/>
        </p:nvPicPr>
        <p:blipFill>
          <a:blip r:embed="rId1"/>
          <a:stretch>
            <a:fillRect/>
          </a:stretch>
        </p:blipFill>
        <p:spPr>
          <a:xfrm>
            <a:off x="1169462" y="4246995"/>
            <a:ext cx="1711348" cy="786271"/>
          </a:xfrm>
          <a:prstGeom prst="rect">
            <a:avLst/>
          </a:prstGeom>
        </p:spPr>
      </p:pic>
      <p:sp>
        <p:nvSpPr>
          <p:cNvPr id="43" name="Google Shape;124;p14"/>
          <p:cNvSpPr txBox="1"/>
          <p:nvPr/>
        </p:nvSpPr>
        <p:spPr>
          <a:xfrm>
            <a:off x="3148562" y="4711761"/>
            <a:ext cx="13403944" cy="60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b="1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45231" y="6078505"/>
            <a:ext cx="134529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645232" y="6905438"/>
            <a:ext cx="129548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tin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 tham quan.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665518" y="7670521"/>
            <a:ext cx="128023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tin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chương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tham quan.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45231" y="8383602"/>
            <a:ext cx="136058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kinh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tham quan ở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/>
          <p:nvPr/>
        </p:nvPicPr>
        <p:blipFill>
          <a:blip r:embed="rId2"/>
          <a:stretch>
            <a:fillRect/>
          </a:stretch>
        </p:blipFill>
        <p:spPr>
          <a:xfrm>
            <a:off x="565116" y="583555"/>
            <a:ext cx="2061195" cy="1345851"/>
          </a:xfrm>
          <a:prstGeom prst="rect">
            <a:avLst/>
          </a:prstGeom>
        </p:spPr>
      </p:pic>
      <p:pic>
        <p:nvPicPr>
          <p:cNvPr id="3" name="Graphic 2" descr="Checkmark with solid fill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15801" y="6006273"/>
            <a:ext cx="657007" cy="657007"/>
          </a:xfrm>
          <a:prstGeom prst="rect">
            <a:avLst/>
          </a:prstGeom>
        </p:spPr>
      </p:pic>
      <p:pic>
        <p:nvPicPr>
          <p:cNvPr id="51" name="Graphic 50" descr="Checkmark with solid fill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7461" y="7038581"/>
            <a:ext cx="657007" cy="657007"/>
          </a:xfrm>
          <a:prstGeom prst="rect">
            <a:avLst/>
          </a:prstGeom>
        </p:spPr>
      </p:pic>
      <p:pic>
        <p:nvPicPr>
          <p:cNvPr id="52" name="Graphic 51" descr="Checkmark with solid fill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7462" y="7814443"/>
            <a:ext cx="657007" cy="657007"/>
          </a:xfrm>
          <a:prstGeom prst="rect">
            <a:avLst/>
          </a:prstGeom>
        </p:spPr>
      </p:pic>
      <p:pic>
        <p:nvPicPr>
          <p:cNvPr id="53" name="Graphic 52" descr="Checkmark with solid fill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480567" y="8357269"/>
            <a:ext cx="657007" cy="657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5" grpId="0"/>
      <p:bldP spid="46" grpId="0"/>
      <p:bldP spid="4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25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421" name="Google Shape;421;p25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422" name="Google Shape;422;p25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23" name="Google Shape;423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24" name="Google Shape;424;p25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425" name="Google Shape;425;p25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A5C680"/>
              </a:solidFill>
              <a:ln>
                <a:noFill/>
              </a:ln>
            </p:spPr>
          </p:sp>
          <p:sp>
            <p:nvSpPr>
              <p:cNvPr id="426" name="Google Shape;426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427" name="Google Shape;427;p2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-247783" y="-23434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-74203" y="373948"/>
            <a:ext cx="17655956" cy="958597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335;p21"/>
          <p:cNvSpPr txBox="1"/>
          <p:nvPr/>
        </p:nvSpPr>
        <p:spPr>
          <a:xfrm>
            <a:off x="3804982" y="1135766"/>
            <a:ext cx="10759349" cy="1011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b="1" dirty="0">
                <a:solidFill>
                  <a:srgbClr val="00B050"/>
                </a:solidFill>
                <a:latin typeface="+mj-lt"/>
                <a:sym typeface="Paytone One"/>
              </a:rPr>
              <a:t>2. </a:t>
            </a:r>
            <a:r>
              <a:rPr lang="vi-VN" sz="4800" b="1" dirty="0" err="1">
                <a:solidFill>
                  <a:srgbClr val="00B050"/>
                </a:solidFill>
                <a:latin typeface="+mj-lt"/>
                <a:sym typeface="Paytone One"/>
              </a:rPr>
              <a:t>Hợp</a:t>
            </a:r>
            <a:r>
              <a:rPr lang="vi-VN" sz="4800" b="1" dirty="0">
                <a:solidFill>
                  <a:srgbClr val="00B050"/>
                </a:solidFill>
                <a:latin typeface="+mj-lt"/>
                <a:sym typeface="Paytone One"/>
              </a:rPr>
              <a:t> </a:t>
            </a:r>
            <a:r>
              <a:rPr lang="vi-VN" sz="4800" b="1" dirty="0" err="1">
                <a:solidFill>
                  <a:srgbClr val="00B050"/>
                </a:solidFill>
                <a:latin typeface="+mj-lt"/>
                <a:sym typeface="Paytone One"/>
              </a:rPr>
              <a:t>tác</a:t>
            </a:r>
            <a:r>
              <a:rPr lang="vi-VN" sz="4800" b="1" dirty="0">
                <a:solidFill>
                  <a:srgbClr val="00B050"/>
                </a:solidFill>
                <a:latin typeface="+mj-lt"/>
                <a:sym typeface="Paytone One"/>
              </a:rPr>
              <a:t> </a:t>
            </a:r>
            <a:r>
              <a:rPr lang="vi-VN" sz="4800" b="1" dirty="0" err="1">
                <a:solidFill>
                  <a:srgbClr val="00B050"/>
                </a:solidFill>
                <a:latin typeface="+mj-lt"/>
                <a:sym typeface="Paytone One"/>
              </a:rPr>
              <a:t>để</a:t>
            </a:r>
            <a:r>
              <a:rPr lang="vi-VN" sz="4800" b="1" dirty="0">
                <a:solidFill>
                  <a:srgbClr val="00B050"/>
                </a:solidFill>
                <a:latin typeface="+mj-lt"/>
                <a:sym typeface="Paytone One"/>
              </a:rPr>
              <a:t> </a:t>
            </a:r>
            <a:r>
              <a:rPr lang="vi-VN" sz="4800" b="1" dirty="0" err="1">
                <a:solidFill>
                  <a:srgbClr val="00B050"/>
                </a:solidFill>
                <a:latin typeface="+mj-lt"/>
                <a:sym typeface="Paytone One"/>
              </a:rPr>
              <a:t>giải</a:t>
            </a:r>
            <a:r>
              <a:rPr lang="vi-VN" sz="4800" b="1" dirty="0">
                <a:solidFill>
                  <a:srgbClr val="00B050"/>
                </a:solidFill>
                <a:latin typeface="+mj-lt"/>
                <a:sym typeface="Paytone One"/>
              </a:rPr>
              <a:t> </a:t>
            </a:r>
            <a:r>
              <a:rPr lang="vi-VN" sz="4800" b="1" dirty="0" err="1">
                <a:solidFill>
                  <a:srgbClr val="00B050"/>
                </a:solidFill>
                <a:latin typeface="+mj-lt"/>
                <a:sym typeface="Paytone One"/>
              </a:rPr>
              <a:t>quyết</a:t>
            </a:r>
            <a:r>
              <a:rPr lang="vi-VN" sz="4800" b="1" dirty="0">
                <a:solidFill>
                  <a:srgbClr val="00B050"/>
                </a:solidFill>
                <a:latin typeface="+mj-lt"/>
                <a:sym typeface="Paytone One"/>
              </a:rPr>
              <a:t> </a:t>
            </a:r>
            <a:r>
              <a:rPr lang="vi-VN" sz="4800" b="1" dirty="0" err="1">
                <a:solidFill>
                  <a:srgbClr val="00B050"/>
                </a:solidFill>
                <a:latin typeface="+mj-lt"/>
                <a:sym typeface="Paytone One"/>
              </a:rPr>
              <a:t>vấn</a:t>
            </a:r>
            <a:r>
              <a:rPr lang="vi-VN" sz="4800" b="1" dirty="0">
                <a:solidFill>
                  <a:srgbClr val="00B050"/>
                </a:solidFill>
                <a:latin typeface="+mj-lt"/>
                <a:sym typeface="Paytone One"/>
              </a:rPr>
              <a:t> </a:t>
            </a:r>
            <a:r>
              <a:rPr lang="vi-VN" sz="4800" b="1" dirty="0" err="1">
                <a:solidFill>
                  <a:srgbClr val="00B050"/>
                </a:solidFill>
                <a:latin typeface="+mj-lt"/>
                <a:sym typeface="Paytone One"/>
              </a:rPr>
              <a:t>đề</a:t>
            </a:r>
            <a:endParaRPr sz="4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711783" y="2581453"/>
            <a:ext cx="9687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02264" y="2341213"/>
            <a:ext cx="72669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43902" y="2272220"/>
            <a:ext cx="3098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30393" y="3312920"/>
            <a:ext cx="1393164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+mj-lt"/>
              </a:rPr>
              <a:t>	</a:t>
            </a:r>
            <a:r>
              <a:rPr lang="vi-VN" sz="3600" b="1" dirty="0" smtClean="0">
                <a:latin typeface="+mj-lt"/>
              </a:rPr>
              <a:t>Theo </a:t>
            </a:r>
            <a:r>
              <a:rPr lang="vi-VN" sz="3600" b="1" dirty="0">
                <a:latin typeface="+mj-lt"/>
              </a:rPr>
              <a:t>em các bạn An, Minh, Khoa nên thực hiện theo phương án nào để hoàn thành bài trinh chiếu? Tại sao</a:t>
            </a:r>
            <a:r>
              <a:rPr lang="vi-VN" sz="3600" b="1" dirty="0" smtClean="0">
                <a:latin typeface="+mj-lt"/>
              </a:rPr>
              <a:t>?</a:t>
            </a:r>
            <a:endParaRPr lang="vi-VN" sz="3600" b="1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rgbClr val="00B050"/>
                </a:solidFill>
                <a:latin typeface="+mj-lt"/>
              </a:rPr>
              <a:t>A. </a:t>
            </a:r>
            <a:r>
              <a:rPr lang="vi-VN" sz="3200" dirty="0">
                <a:latin typeface="+mj-lt"/>
              </a:rPr>
              <a:t>Ai có khả năng và thích làm thì làm </a:t>
            </a:r>
            <a:r>
              <a:rPr lang="vi-VN" sz="3200" dirty="0" smtClean="0">
                <a:latin typeface="+mj-lt"/>
              </a:rPr>
              <a:t>hộ</a:t>
            </a:r>
            <a:r>
              <a:rPr lang="en-US" sz="3200" dirty="0" smtClean="0">
                <a:latin typeface="+mj-lt"/>
              </a:rPr>
              <a:t> </a:t>
            </a:r>
            <a:r>
              <a:rPr lang="vi-VN" sz="3200" dirty="0" smtClean="0">
                <a:latin typeface="+mj-lt"/>
              </a:rPr>
              <a:t>cả </a:t>
            </a:r>
            <a:r>
              <a:rPr lang="vi-VN" sz="3200" dirty="0">
                <a:latin typeface="+mj-lt"/>
              </a:rPr>
              <a:t>nhóm, các bạn khác đỡ phải làm</a:t>
            </a:r>
            <a:r>
              <a:rPr lang="vi-VN" sz="3200" dirty="0" smtClean="0">
                <a:latin typeface="+mj-lt"/>
              </a:rPr>
              <a:t>.</a:t>
            </a:r>
            <a:endParaRPr lang="vi-VN" sz="32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rgbClr val="00B050"/>
                </a:solidFill>
                <a:latin typeface="+mj-lt"/>
              </a:rPr>
              <a:t>B. </a:t>
            </a:r>
            <a:r>
              <a:rPr lang="vi-VN" sz="3200" dirty="0">
                <a:latin typeface="+mj-lt"/>
              </a:rPr>
              <a:t>Mỗi bạn làm một bài trình chiếu của riêng mình, rồi chọn bài nào hay nhất trình bày</a:t>
            </a:r>
            <a:r>
              <a:rPr lang="vi-VN" sz="3200" dirty="0" smtClean="0">
                <a:latin typeface="+mj-lt"/>
              </a:rPr>
              <a:t>.</a:t>
            </a:r>
            <a:endParaRPr lang="vi-VN" sz="32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rgbClr val="00B050"/>
                </a:solidFill>
                <a:latin typeface="+mj-lt"/>
              </a:rPr>
              <a:t>C. </a:t>
            </a:r>
            <a:r>
              <a:rPr lang="vi-VN" sz="3200" dirty="0">
                <a:latin typeface="+mj-lt"/>
              </a:rPr>
              <a:t>Chia công </a:t>
            </a:r>
            <a:r>
              <a:rPr lang="vi-VN" sz="3200" dirty="0" err="1">
                <a:latin typeface="+mj-lt"/>
              </a:rPr>
              <a:t>việc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thành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nhiều</a:t>
            </a:r>
            <a:r>
              <a:rPr lang="vi-VN" sz="3200" dirty="0">
                <a:latin typeface="+mj-lt"/>
              </a:rPr>
              <a:t> công </a:t>
            </a:r>
            <a:r>
              <a:rPr lang="vi-VN" sz="3200" dirty="0" err="1">
                <a:latin typeface="+mj-lt"/>
              </a:rPr>
              <a:t>việc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nhỏ</a:t>
            </a:r>
            <a:r>
              <a:rPr lang="vi-VN" sz="3200" dirty="0">
                <a:latin typeface="+mj-lt"/>
              </a:rPr>
              <a:t> hơn, phân công </a:t>
            </a:r>
            <a:r>
              <a:rPr lang="vi-VN" sz="3200" dirty="0" err="1">
                <a:latin typeface="+mj-lt"/>
              </a:rPr>
              <a:t>mỗi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bạn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làm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một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việc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tuỳ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vào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điểm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mạnh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của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từng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người</a:t>
            </a:r>
            <a:r>
              <a:rPr lang="vi-VN" sz="3200" dirty="0">
                <a:latin typeface="+mj-lt"/>
              </a:rPr>
              <a:t>.</a:t>
            </a:r>
            <a:endParaRPr lang="en-US" sz="3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743902" y="5864278"/>
            <a:ext cx="708745" cy="5344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2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4" name="Google Shape;534;p29"/>
          <p:cNvGrpSpPr/>
          <p:nvPr/>
        </p:nvGrpSpPr>
        <p:grpSpPr>
          <a:xfrm>
            <a:off x="6875162" y="442028"/>
            <a:ext cx="8905262" cy="9683764"/>
            <a:chOff x="0" y="-38100"/>
            <a:chExt cx="2345419" cy="2550456"/>
          </a:xfrm>
        </p:grpSpPr>
        <p:sp>
          <p:nvSpPr>
            <p:cNvPr id="535" name="Google Shape;535;p29"/>
            <p:cNvSpPr/>
            <p:nvPr/>
          </p:nvSpPr>
          <p:spPr>
            <a:xfrm>
              <a:off x="0" y="0"/>
              <a:ext cx="2345419" cy="2512356"/>
            </a:xfrm>
            <a:custGeom>
              <a:avLst/>
              <a:gdLst/>
              <a:ahLst/>
              <a:cxnLst/>
              <a:rect l="l" t="t" r="r" b="b"/>
              <a:pathLst>
                <a:path w="2345419" h="2512356" extrusionOk="0">
                  <a:moveTo>
                    <a:pt x="0" y="0"/>
                  </a:moveTo>
                  <a:lnTo>
                    <a:pt x="2345419" y="0"/>
                  </a:lnTo>
                  <a:lnTo>
                    <a:pt x="2345419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36" name="Google Shape;536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37" name="Google Shape;537;p29"/>
          <p:cNvGrpSpPr/>
          <p:nvPr/>
        </p:nvGrpSpPr>
        <p:grpSpPr>
          <a:xfrm>
            <a:off x="1936195" y="463978"/>
            <a:ext cx="16090547" cy="9560509"/>
            <a:chOff x="0" y="-38100"/>
            <a:chExt cx="2307793" cy="2517994"/>
          </a:xfrm>
        </p:grpSpPr>
        <p:sp>
          <p:nvSpPr>
            <p:cNvPr id="538" name="Google Shape;538;p29"/>
            <p:cNvSpPr/>
            <p:nvPr/>
          </p:nvSpPr>
          <p:spPr>
            <a:xfrm>
              <a:off x="0" y="0"/>
              <a:ext cx="2307793" cy="2479894"/>
            </a:xfrm>
            <a:custGeom>
              <a:avLst/>
              <a:gdLst/>
              <a:ahLst/>
              <a:cxnLst/>
              <a:rect l="l" t="t" r="r" b="b"/>
              <a:pathLst>
                <a:path w="2307793" h="2479894" extrusionOk="0">
                  <a:moveTo>
                    <a:pt x="0" y="0"/>
                  </a:moveTo>
                  <a:lnTo>
                    <a:pt x="2307793" y="0"/>
                  </a:lnTo>
                  <a:lnTo>
                    <a:pt x="230779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4542C"/>
            </a:solidFill>
            <a:ln>
              <a:noFill/>
            </a:ln>
          </p:spPr>
        </p:sp>
        <p:sp>
          <p:nvSpPr>
            <p:cNvPr id="539" name="Google Shape;539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0" name="Google Shape;540;p29"/>
          <p:cNvGrpSpPr/>
          <p:nvPr/>
        </p:nvGrpSpPr>
        <p:grpSpPr>
          <a:xfrm>
            <a:off x="6334068" y="23806"/>
            <a:ext cx="9041921" cy="9683764"/>
            <a:chOff x="0" y="-38100"/>
            <a:chExt cx="2381411" cy="2550456"/>
          </a:xfrm>
        </p:grpSpPr>
        <p:sp>
          <p:nvSpPr>
            <p:cNvPr id="541" name="Google Shape;541;p29"/>
            <p:cNvSpPr/>
            <p:nvPr/>
          </p:nvSpPr>
          <p:spPr>
            <a:xfrm>
              <a:off x="0" y="0"/>
              <a:ext cx="2381411" cy="2512356"/>
            </a:xfrm>
            <a:custGeom>
              <a:avLst/>
              <a:gdLst/>
              <a:ahLst/>
              <a:cxnLst/>
              <a:rect l="l" t="t" r="r" b="b"/>
              <a:pathLst>
                <a:path w="2381411" h="2512356" extrusionOk="0">
                  <a:moveTo>
                    <a:pt x="0" y="0"/>
                  </a:moveTo>
                  <a:lnTo>
                    <a:pt x="2381411" y="0"/>
                  </a:lnTo>
                  <a:lnTo>
                    <a:pt x="238141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42" name="Google Shape;542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3" name="Google Shape;543;p29"/>
          <p:cNvGrpSpPr/>
          <p:nvPr/>
        </p:nvGrpSpPr>
        <p:grpSpPr>
          <a:xfrm>
            <a:off x="0" y="168467"/>
            <a:ext cx="18007573" cy="9446637"/>
            <a:chOff x="-71730" y="1070"/>
            <a:chExt cx="2582744" cy="2488003"/>
          </a:xfrm>
        </p:grpSpPr>
        <p:sp>
          <p:nvSpPr>
            <p:cNvPr id="544" name="Google Shape;544;p29"/>
            <p:cNvSpPr/>
            <p:nvPr/>
          </p:nvSpPr>
          <p:spPr>
            <a:xfrm>
              <a:off x="164513" y="9179"/>
              <a:ext cx="2346501" cy="2479894"/>
            </a:xfrm>
            <a:custGeom>
              <a:avLst/>
              <a:gdLst/>
              <a:ahLst/>
              <a:cxnLst/>
              <a:rect l="l" t="t" r="r" b="b"/>
              <a:pathLst>
                <a:path w="2346501" h="2479894" extrusionOk="0">
                  <a:moveTo>
                    <a:pt x="0" y="0"/>
                  </a:moveTo>
                  <a:lnTo>
                    <a:pt x="2346501" y="0"/>
                  </a:lnTo>
                  <a:lnTo>
                    <a:pt x="2346501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545" name="Google Shape;545;p29"/>
            <p:cNvSpPr txBox="1"/>
            <p:nvPr/>
          </p:nvSpPr>
          <p:spPr>
            <a:xfrm>
              <a:off x="-71730" y="1070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549" name="Google Shape;549;p29"/>
          <p:cNvSpPr txBox="1"/>
          <p:nvPr/>
        </p:nvSpPr>
        <p:spPr>
          <a:xfrm>
            <a:off x="2418081" y="393874"/>
            <a:ext cx="15035668" cy="20387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 err="1">
                <a:latin typeface="+mj-lt"/>
              </a:rPr>
              <a:t>Có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nhiều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cách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khác</a:t>
            </a:r>
            <a:r>
              <a:rPr lang="vi-VN" sz="3600" b="1" dirty="0">
                <a:latin typeface="+mj-lt"/>
              </a:rPr>
              <a:t> nhau </a:t>
            </a:r>
            <a:r>
              <a:rPr lang="vi-VN" sz="3600" b="1" dirty="0" err="1">
                <a:latin typeface="+mj-lt"/>
              </a:rPr>
              <a:t>để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tạo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bài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trình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chiếu</a:t>
            </a:r>
            <a:r>
              <a:rPr lang="vi-VN" sz="3600" b="1" dirty="0">
                <a:latin typeface="+mj-lt"/>
              </a:rPr>
              <a:t>. Tuy nhiên, </a:t>
            </a:r>
            <a:r>
              <a:rPr lang="vi-VN" sz="3600" b="1" dirty="0" err="1">
                <a:latin typeface="+mj-lt"/>
              </a:rPr>
              <a:t>cách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hợp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lí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nhất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là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cả</a:t>
            </a:r>
            <a:r>
              <a:rPr lang="vi-VN" sz="3600" b="1" dirty="0">
                <a:latin typeface="+mj-lt"/>
              </a:rPr>
              <a:t> ba </a:t>
            </a:r>
            <a:r>
              <a:rPr lang="vi-VN" sz="3600" b="1" dirty="0" err="1">
                <a:latin typeface="+mj-lt"/>
              </a:rPr>
              <a:t>bạn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cùng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đóng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góp</a:t>
            </a:r>
            <a:r>
              <a:rPr lang="vi-VN" sz="3600" b="1" dirty="0">
                <a:latin typeface="+mj-lt"/>
              </a:rPr>
              <a:t> công </a:t>
            </a:r>
            <a:r>
              <a:rPr lang="vi-VN" sz="3600" b="1" dirty="0" err="1">
                <a:latin typeface="+mj-lt"/>
              </a:rPr>
              <a:t>sức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để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hoàn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thành</a:t>
            </a:r>
            <a:r>
              <a:rPr lang="vi-VN" sz="3600" b="1" dirty="0">
                <a:latin typeface="+mj-lt"/>
              </a:rPr>
              <a:t> công </a:t>
            </a:r>
            <a:r>
              <a:rPr lang="vi-VN" sz="3600" b="1" dirty="0" err="1">
                <a:latin typeface="+mj-lt"/>
              </a:rPr>
              <a:t>việc</a:t>
            </a:r>
            <a:r>
              <a:rPr lang="vi-VN" sz="3600" b="1" dirty="0">
                <a:latin typeface="+mj-lt"/>
              </a:rPr>
              <a:t> chung.</a:t>
            </a:r>
            <a:endParaRPr lang="vi-VN" sz="3600" b="1" dirty="0">
              <a:latin typeface="+mj-lt"/>
            </a:endParaRPr>
          </a:p>
        </p:txBody>
      </p:sp>
      <p:pic>
        <p:nvPicPr>
          <p:cNvPr id="20" name="Picture 19"/>
          <p:cNvPicPr/>
          <p:nvPr/>
        </p:nvPicPr>
        <p:blipFill>
          <a:blip r:embed="rId2"/>
          <a:stretch>
            <a:fillRect/>
          </a:stretch>
        </p:blipFill>
        <p:spPr>
          <a:xfrm>
            <a:off x="196283" y="608639"/>
            <a:ext cx="1543630" cy="1233158"/>
          </a:xfrm>
          <a:prstGeom prst="rect">
            <a:avLst/>
          </a:prstGeom>
        </p:spPr>
      </p:pic>
      <p:sp>
        <p:nvSpPr>
          <p:cNvPr id="23" name="Google Shape;338;p21"/>
          <p:cNvSpPr txBox="1"/>
          <p:nvPr/>
        </p:nvSpPr>
        <p:spPr>
          <a:xfrm>
            <a:off x="2202372" y="2432637"/>
            <a:ext cx="15824370" cy="6598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vi-VN" sz="3200" dirty="0">
                <a:solidFill>
                  <a:schemeClr val="tx1"/>
                </a:solidFill>
                <a:latin typeface="+mj-lt"/>
              </a:rPr>
            </a:b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Trong nhóm giải quyết vấn đề, mỗi thành viên dựa vào điểm mạnh của mình. </a:t>
            </a:r>
            <a:endParaRPr lang="en-US" sz="3600" b="0" i="0" dirty="0" smtClean="0">
              <a:solidFill>
                <a:schemeClr val="tx1"/>
              </a:solidFill>
              <a:effectLst/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0" i="0" dirty="0" smtClean="0">
                <a:solidFill>
                  <a:schemeClr val="tx1"/>
                </a:solidFill>
                <a:effectLst/>
                <a:latin typeface="+mj-lt"/>
              </a:rPr>
              <a:t>Ví 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dụ, cho bài trình chiếu, An, Minh, và Khoa được phân công công việc dựa trên kỹ năng và sở thích của mỗi người: </a:t>
            </a:r>
            <a:endParaRPr lang="vi-VN" sz="3600" b="0" i="0" dirty="0">
              <a:solidFill>
                <a:schemeClr val="tx1"/>
              </a:solidFill>
              <a:effectLst/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- An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chịu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trách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nhiệm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chỉnh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sửa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văn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bản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.</a:t>
            </a:r>
            <a:endParaRPr lang="vi-VN" sz="3600" b="0" i="0" dirty="0">
              <a:solidFill>
                <a:schemeClr val="tx1"/>
              </a:solidFill>
              <a:effectLst/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- Minh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tập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trung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vào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chỉnh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sửa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hình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ảnh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.</a:t>
            </a:r>
            <a:endParaRPr lang="vi-VN" sz="3600" b="0" i="0" dirty="0">
              <a:solidFill>
                <a:schemeClr val="tx1"/>
              </a:solidFill>
              <a:effectLst/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- Khoa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là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người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ghép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trang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chiếu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. </a:t>
            </a:r>
            <a:endParaRPr lang="vi-VN" sz="3600" b="0" i="0" dirty="0">
              <a:solidFill>
                <a:schemeClr val="tx1"/>
              </a:solidFill>
              <a:effectLst/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Mỗi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thành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viên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đều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có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ý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thức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và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tinh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thần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trách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nhiệm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hợp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tác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để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hoàn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thành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công </a:t>
            </a:r>
            <a:r>
              <a:rPr lang="vi-VN" sz="3600" b="0" i="0" dirty="0" err="1">
                <a:solidFill>
                  <a:schemeClr val="tx1"/>
                </a:solidFill>
                <a:effectLst/>
                <a:latin typeface="+mj-lt"/>
              </a:rPr>
              <a:t>việc</a:t>
            </a:r>
            <a:r>
              <a:rPr lang="vi-VN" sz="3600" b="0" i="0" dirty="0">
                <a:solidFill>
                  <a:schemeClr val="tx1"/>
                </a:solidFill>
                <a:effectLst/>
                <a:latin typeface="+mj-lt"/>
              </a:rPr>
              <a:t> chung</a:t>
            </a:r>
            <a:endParaRPr sz="3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 animBg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C86B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6"/>
          <p:cNvGrpSpPr/>
          <p:nvPr/>
        </p:nvGrpSpPr>
        <p:grpSpPr>
          <a:xfrm>
            <a:off x="387343" y="265452"/>
            <a:ext cx="18490751" cy="9647599"/>
            <a:chOff x="0" y="-144661"/>
            <a:chExt cx="23393161" cy="12863465"/>
          </a:xfrm>
        </p:grpSpPr>
        <p:grpSp>
          <p:nvGrpSpPr>
            <p:cNvPr id="444" name="Google Shape;444;p26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445" name="Google Shape;445;p26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46" name="Google Shape;446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47" name="Google Shape;447;p26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448" name="Google Shape;448;p26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25A6CB"/>
              </a:solidFill>
              <a:ln>
                <a:noFill/>
              </a:ln>
            </p:spPr>
          </p:sp>
          <p:sp>
            <p:nvSpPr>
              <p:cNvPr id="449" name="Google Shape;449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1039802" y="722052"/>
            <a:ext cx="16091201" cy="3694275"/>
            <a:chOff x="487611" y="132261"/>
            <a:chExt cx="5267072" cy="1005338"/>
          </a:xfrm>
        </p:grpSpPr>
        <p:sp>
          <p:nvSpPr>
            <p:cNvPr id="24" name="Shape 97894"/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25" name="Shape 1030"/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 dirty="0"/>
            </a:p>
          </p:txBody>
        </p:sp>
        <p:sp>
          <p:nvSpPr>
            <p:cNvPr id="26" name="Shape 1031"/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27" name="Shape 1032"/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28" name="Shape 1033"/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29" name="Shape 1034"/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0" name="Shape 1035"/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1" name="Shape 1036"/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2" name="Shape 1037"/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3" name="Shape 1038"/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4" name="Shape 1039"/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5" name="Shape 1040"/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6" name="Shape 1041"/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7" name="Shape 1042"/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8" name="Shape 1043"/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39" name="Shape 1044"/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40" name="Shape 1045"/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41" name="Shape 1046"/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00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253164" y="973330"/>
            <a:ext cx="14691823" cy="30618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• Khi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làm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việc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nhóm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,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cần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thảo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luận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, phân công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công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việc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dựa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vào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điểm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mạnh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của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mỗi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người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. </a:t>
            </a:r>
            <a:endParaRPr lang="vi-VN" sz="3600" b="0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• Khi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được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phân công,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cần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có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ý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thức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, tinh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thần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trách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nhiệm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;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hợp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tác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và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giúp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3600" b="0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đỡ</a:t>
            </a:r>
            <a:r>
              <a:rPr lang="vi-VN" sz="3600" b="0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nhau.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/>
          <p:cNvPicPr/>
          <p:nvPr/>
        </p:nvPicPr>
        <p:blipFill>
          <a:blip r:embed="rId1"/>
          <a:stretch>
            <a:fillRect/>
          </a:stretch>
        </p:blipFill>
        <p:spPr>
          <a:xfrm>
            <a:off x="1076633" y="1087295"/>
            <a:ext cx="1172498" cy="1016784"/>
          </a:xfrm>
          <a:prstGeom prst="rect">
            <a:avLst/>
          </a:prstGeom>
        </p:spPr>
      </p:pic>
      <p:pic>
        <p:nvPicPr>
          <p:cNvPr id="51" name="Google Shape;437;p2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51355" y="3797859"/>
            <a:ext cx="18192242" cy="6012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44"/>
          <p:cNvPicPr/>
          <p:nvPr/>
        </p:nvPicPr>
        <p:blipFill>
          <a:blip r:embed="rId3"/>
          <a:stretch>
            <a:fillRect/>
          </a:stretch>
        </p:blipFill>
        <p:spPr>
          <a:xfrm>
            <a:off x="1252860" y="4779292"/>
            <a:ext cx="1979475" cy="786271"/>
          </a:xfrm>
          <a:prstGeom prst="rect">
            <a:avLst/>
          </a:prstGeom>
        </p:spPr>
      </p:pic>
      <p:sp>
        <p:nvSpPr>
          <p:cNvPr id="46" name="Google Shape;124;p14"/>
          <p:cNvSpPr txBox="1"/>
          <p:nvPr/>
        </p:nvSpPr>
        <p:spPr>
          <a:xfrm>
            <a:off x="2605564" y="5527285"/>
            <a:ext cx="9456164" cy="67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vi-VN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53969" y="6240237"/>
            <a:ext cx="14413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tinh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353970" y="7333613"/>
            <a:ext cx="14962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53969" y="8385765"/>
            <a:ext cx="130956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nên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016874" y="7226465"/>
            <a:ext cx="809806" cy="8055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6" grpId="0"/>
      <p:bldP spid="47" grpId="0"/>
      <p:bldP spid="48" grpId="0"/>
      <p:bldP spid="49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950" y="80010"/>
            <a:ext cx="18145760" cy="10206990"/>
          </a:xfrm>
          <a:prstGeom prst="rect">
            <a:avLst/>
          </a:prstGeom>
        </p:spPr>
      </p:pic>
      <p:pic>
        <p:nvPicPr>
          <p:cNvPr id="5" name="Google Shape;89;p2"/>
          <p:cNvPicPr preferRelativeResize="0"/>
          <p:nvPr/>
        </p:nvPicPr>
        <p:blipFill rotWithShape="1">
          <a:blip r:embed="rId2"/>
          <a:srcRect t="33291"/>
          <a:stretch>
            <a:fillRect/>
          </a:stretch>
        </p:blipFill>
        <p:spPr>
          <a:xfrm flipH="1">
            <a:off x="15320444" y="4975004"/>
            <a:ext cx="2375440" cy="26811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hlinkClick r:id="" action="ppaction://hlinkshowjump?jump=nextslide"/>
          </p:cNvPr>
          <p:cNvSpPr/>
          <p:nvPr/>
        </p:nvSpPr>
        <p:spPr>
          <a:xfrm>
            <a:off x="15865570" y="5183505"/>
            <a:ext cx="1830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spc="-150" dirty="0">
                <a:solidFill>
                  <a:srgbClr val="DC2014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VN-Kimberley" panose="02040603050506020204" pitchFamily="18" charset="0"/>
              </a:rPr>
              <a:t> </a:t>
            </a:r>
            <a:r>
              <a:rPr lang="en-US" sz="3600" spc="-150" dirty="0">
                <a:solidFill>
                  <a:srgbClr val="DC2014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VN-Kimberley" panose="02040603050506020204" pitchFamily="18" charset="0"/>
              </a:rPr>
              <a:t>Play</a:t>
            </a:r>
            <a:endParaRPr lang="en-US" sz="3600" spc="-150" dirty="0">
              <a:solidFill>
                <a:srgbClr val="DC2014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Picture 6" descr="A picture containing wooden, sitting, table, black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-338363"/>
            <a:ext cx="5974080" cy="34605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98262" y="1467257"/>
            <a:ext cx="3392540" cy="1200329"/>
          </a:xfrm>
          <a:prstGeom prst="rect">
            <a:avLst/>
          </a:prstGeom>
          <a:noFill/>
          <a:scene3d>
            <a:camera prst="perspectiveLeft"/>
            <a:lightRig rig="flat" dir="t"/>
          </a:scene3d>
          <a:sp3d extrusionH="1314450"/>
        </p:spPr>
        <p:txBody>
          <a:bodyPr wrap="square" rtlCol="0">
            <a:spAutoFit/>
          </a:bodyPr>
          <a:lstStyle/>
          <a:p>
            <a:r>
              <a:rPr lang="en-US" sz="7200" b="1" spc="-300" dirty="0">
                <a:solidFill>
                  <a:srgbClr val="DC20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endParaRPr lang="en-US" sz="8800" b="1" spc="-300" dirty="0">
              <a:solidFill>
                <a:srgbClr val="DC2014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94299" y="783030"/>
            <a:ext cx="1603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spc="-300" dirty="0" err="1">
                <a:solidFill>
                  <a:srgbClr val="086E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#9Slide06 Hellvina Hand Script" pitchFamily="2" charset="0"/>
              </a:rPr>
              <a:t>Hái</a:t>
            </a:r>
            <a:endParaRPr lang="en-US" sz="1200" spc="-300" dirty="0">
              <a:solidFill>
                <a:srgbClr val="086E14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SVN-Kimberley" panose="02040603050506020204" pitchFamily="18" charset="0"/>
            </a:endParaRPr>
          </a:p>
        </p:txBody>
      </p:sp>
      <p:sp>
        <p:nvSpPr>
          <p:cNvPr id="11" name="Rectangle: Rounded Corners 3"/>
          <p:cNvSpPr/>
          <p:nvPr/>
        </p:nvSpPr>
        <p:spPr>
          <a:xfrm>
            <a:off x="4984605" y="3748417"/>
            <a:ext cx="6960477" cy="3907696"/>
          </a:xfrm>
          <a:prstGeom prst="roundRect">
            <a:avLst>
              <a:gd name="adj" fmla="val 12143"/>
            </a:avLst>
          </a:prstGeom>
          <a:solidFill>
            <a:srgbClr val="0070C0">
              <a:alpha val="58000"/>
            </a:srgbClr>
          </a:solidFill>
          <a:ln>
            <a:noFill/>
          </a:ln>
          <a:effectLst>
            <a:outerShdw blurRad="63500" sx="102000" sy="102000" algn="ctr" rotWithShape="0">
              <a:schemeClr val="accent1">
                <a:lumMod val="20000"/>
                <a:lumOff val="80000"/>
                <a:alpha val="4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4"/>
          <p:cNvSpPr/>
          <p:nvPr/>
        </p:nvSpPr>
        <p:spPr>
          <a:xfrm>
            <a:off x="7179748" y="3293772"/>
            <a:ext cx="2962363" cy="1053124"/>
          </a:xfrm>
          <a:prstGeom prst="roundRect">
            <a:avLst/>
          </a:prstGeom>
          <a:solidFill>
            <a:srgbClr val="0038A8"/>
          </a:solidFill>
          <a:ln>
            <a:noFill/>
          </a:ln>
          <a:effectLst>
            <a:outerShdw blurRad="508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111149" y="3333683"/>
            <a:ext cx="333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SVN-Kimberley" panose="02040603050506020204" pitchFamily="18" charset="0"/>
              </a:rPr>
              <a:t>Quy</a:t>
            </a:r>
            <a:r>
              <a:rPr lang="en-US" sz="3600" b="1" dirty="0">
                <a:solidFill>
                  <a:srgbClr val="FF0000"/>
                </a:solidFill>
                <a:latin typeface="SVN-Kimberley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VN-Kimberley" panose="02040603050506020204" pitchFamily="18" charset="0"/>
              </a:rPr>
              <a:t>tắc</a:t>
            </a:r>
            <a:r>
              <a:rPr lang="en-US" sz="3600" b="1" dirty="0">
                <a:solidFill>
                  <a:srgbClr val="FF0000"/>
                </a:solidFill>
                <a:latin typeface="SVN-Kimberley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VN-Kimberley" panose="02040603050506020204" pitchFamily="18" charset="0"/>
              </a:rPr>
              <a:t>chơi</a:t>
            </a:r>
            <a:endParaRPr lang="en-US" sz="3600" b="1" dirty="0">
              <a:solidFill>
                <a:srgbClr val="FF0000"/>
              </a:solidFill>
              <a:latin typeface="SVN-Kimberley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10144" y="4589489"/>
            <a:ext cx="65349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Có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3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quả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táo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mỗi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quả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táo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t</a:t>
            </a:r>
            <a:r>
              <a:rPr lang="vi-VN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ư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ơng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ứng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với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1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câu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hỏi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.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Mỗi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câu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hỏi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có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thời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gian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trả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lời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là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5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giây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.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Các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em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trả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lời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đúng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sẽ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hái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đ</a:t>
            </a:r>
            <a:r>
              <a:rPr lang="vi-VN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ư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ợc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quả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táo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đã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SVN-Kimberley" panose="02040603050506020204" pitchFamily="18" charset="0"/>
              </a:rPr>
              <a:t>chọn</a:t>
            </a:r>
            <a:r>
              <a:rPr lang="en-US" sz="3200" b="1" dirty="0">
                <a:solidFill>
                  <a:srgbClr val="FFFF00"/>
                </a:solidFill>
                <a:latin typeface="SVN-Kimberley" panose="02040603050506020204" pitchFamily="18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SVN-Kimberley" panose="02040603050506020204" pitchFamily="18" charset="0"/>
            </a:endParaRPr>
          </a:p>
        </p:txBody>
      </p:sp>
      <p:pic>
        <p:nvPicPr>
          <p:cNvPr id="15" name="ChocoboRacingCidsTestCourse-HoaTau-331660522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32899" y="8817077"/>
            <a:ext cx="792881" cy="792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251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8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3" presetClass="entr" presetSubtype="16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3" presetClass="entr" presetSubtype="16" fill="hold" grpId="0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1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 tmFilter="0,0; .5, 1; 1, 1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41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 tmFilter="0,0; .5, 1; 1, 1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5"/>
                    </p:tgtEl>
                  </p:cMediaNode>
                </p:audio>
              </p:childTnLst>
            </p:cTn>
          </p:par>
        </p:tnLst>
        <p:bldLst>
          <p:bldP spid="6" grpId="0"/>
          <p:bldP spid="8" grpId="0"/>
          <p:bldP spid="9" grpId="0"/>
          <p:bldP spid="11" grpId="0" animBg="1"/>
          <p:bldP spid="12" grpId="0" animBg="1"/>
          <p:bldP spid="13" grpId="0"/>
          <p:bldP spid="1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251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120000">
                                          <p:cBhvr>
                                            <p:cTn id="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3" presetClass="entr" presetSubtype="16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3" presetClass="entr" presetSubtype="16" fill="hold" grpId="0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1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 tmFilter="0,0; .5, 1; 1, 1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41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 tmFilter="0,0; .5, 1; 1, 1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5"/>
                    </p:tgtEl>
                  </p:cMediaNode>
                </p:audio>
              </p:childTnLst>
            </p:cTn>
          </p:par>
        </p:tnLst>
        <p:bldLst>
          <p:bldP spid="6" grpId="0"/>
          <p:bldP spid="8" grpId="0"/>
          <p:bldP spid="9" grpId="0"/>
          <p:bldP spid="11" grpId="0" animBg="1"/>
          <p:bldP spid="12" grpId="0" animBg="1"/>
          <p:bldP spid="13" grpId="0"/>
          <p:bldP spid="14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A picture containing table&#10;&#10;Description automatically generated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" b="1884"/>
          <a:stretch>
            <a:fillRect/>
          </a:stretch>
        </p:blipFill>
        <p:spPr>
          <a:xfrm>
            <a:off x="-97349" y="-43669"/>
            <a:ext cx="18288000" cy="10287000"/>
          </a:xfrm>
          <a:prstGeom prst="rect">
            <a:avLst/>
          </a:prstGeom>
        </p:spPr>
      </p:pic>
      <p:pic>
        <p:nvPicPr>
          <p:cNvPr id="48" name="Picture 47" descr="A close up of a house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9535">
            <a:off x="2736468" y="1498914"/>
            <a:ext cx="2492590" cy="2492590"/>
          </a:xfrm>
          <a:prstGeom prst="rect">
            <a:avLst/>
          </a:prstGeom>
        </p:spPr>
      </p:pic>
      <p:pic>
        <p:nvPicPr>
          <p:cNvPr id="49" name="Google Shape;99;p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504816" y="1375500"/>
            <a:ext cx="6335055" cy="543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49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285">
            <a:off x="9780737" y="4068955"/>
            <a:ext cx="365229" cy="416379"/>
          </a:xfrm>
          <a:prstGeom prst="rect">
            <a:avLst/>
          </a:prstGeom>
        </p:spPr>
      </p:pic>
      <p:pic>
        <p:nvPicPr>
          <p:cNvPr id="51" name="Picture 50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285">
            <a:off x="8950283" y="3775688"/>
            <a:ext cx="365229" cy="416379"/>
          </a:xfrm>
          <a:prstGeom prst="rect">
            <a:avLst/>
          </a:prstGeom>
        </p:spPr>
      </p:pic>
      <p:pic>
        <p:nvPicPr>
          <p:cNvPr id="52" name="Picture 51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285">
            <a:off x="7154292" y="4231651"/>
            <a:ext cx="365229" cy="416379"/>
          </a:xfrm>
          <a:prstGeom prst="rect">
            <a:avLst/>
          </a:prstGeom>
        </p:spPr>
      </p:pic>
      <p:pic>
        <p:nvPicPr>
          <p:cNvPr id="53" name="Picture 52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285">
            <a:off x="4870573" y="4341879"/>
            <a:ext cx="365229" cy="416379"/>
          </a:xfrm>
          <a:prstGeom prst="rect">
            <a:avLst/>
          </a:prstGeom>
        </p:spPr>
      </p:pic>
      <p:pic>
        <p:nvPicPr>
          <p:cNvPr id="54" name="Picture 53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285">
            <a:off x="7957918" y="4091141"/>
            <a:ext cx="365229" cy="416379"/>
          </a:xfrm>
          <a:prstGeom prst="rect">
            <a:avLst/>
          </a:prstGeom>
        </p:spPr>
      </p:pic>
      <p:pic>
        <p:nvPicPr>
          <p:cNvPr id="55" name="Google Shape;100;p3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654027" y="1358671"/>
            <a:ext cx="6771861" cy="54320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roup 55"/>
          <p:cNvGrpSpPr/>
          <p:nvPr/>
        </p:nvGrpSpPr>
        <p:grpSpPr>
          <a:xfrm>
            <a:off x="12906370" y="7908254"/>
            <a:ext cx="5605420" cy="2227345"/>
            <a:chOff x="7450555" y="4679355"/>
            <a:chExt cx="5605420" cy="2227345"/>
          </a:xfrm>
        </p:grpSpPr>
        <p:pic>
          <p:nvPicPr>
            <p:cNvPr id="57" name="Picture 56" descr="A close up of a flower&#10;&#10;Description automatically generated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7"/>
            <a:stretch>
              <a:fillRect/>
            </a:stretch>
          </p:blipFill>
          <p:spPr>
            <a:xfrm>
              <a:off x="10279759" y="5009322"/>
              <a:ext cx="2776216" cy="1848678"/>
            </a:xfrm>
            <a:prstGeom prst="rect">
              <a:avLst/>
            </a:prstGeom>
          </p:spPr>
        </p:pic>
        <p:pic>
          <p:nvPicPr>
            <p:cNvPr id="58" name="Picture 57" descr="A close up of a flower&#10;&#10;Description automatically generated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7"/>
            <a:stretch>
              <a:fillRect/>
            </a:stretch>
          </p:blipFill>
          <p:spPr>
            <a:xfrm flipH="1">
              <a:off x="7450555" y="4679355"/>
              <a:ext cx="3322283" cy="2212303"/>
            </a:xfrm>
            <a:prstGeom prst="rect">
              <a:avLst/>
            </a:prstGeom>
          </p:spPr>
        </p:pic>
        <p:pic>
          <p:nvPicPr>
            <p:cNvPr id="59" name="Picture 58" descr="A close up of a flower&#10;&#10;Description automatically generated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800"/>
            <a:stretch>
              <a:fillRect/>
            </a:stretch>
          </p:blipFill>
          <p:spPr>
            <a:xfrm>
              <a:off x="10381268" y="5907446"/>
              <a:ext cx="1215628" cy="999254"/>
            </a:xfrm>
            <a:prstGeom prst="rect">
              <a:avLst/>
            </a:prstGeom>
          </p:spPr>
        </p:pic>
      </p:grpSp>
      <p:pic>
        <p:nvPicPr>
          <p:cNvPr id="60" name="Picture 59" descr="A picture containing toy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21" y="2561068"/>
            <a:ext cx="2819751" cy="4390571"/>
          </a:xfrm>
          <a:prstGeom prst="rect">
            <a:avLst/>
          </a:prstGeom>
        </p:spPr>
      </p:pic>
      <p:pic>
        <p:nvPicPr>
          <p:cNvPr id="61" name="Picture 60" descr="A picture containing fence&#10;&#10;Description automatically generated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79"/>
          <a:stretch>
            <a:fillRect/>
          </a:stretch>
        </p:blipFill>
        <p:spPr>
          <a:xfrm>
            <a:off x="0" y="3429000"/>
            <a:ext cx="3547210" cy="5592927"/>
          </a:xfrm>
          <a:prstGeom prst="rect">
            <a:avLst/>
          </a:prstGeom>
        </p:spPr>
      </p:pic>
      <p:pic>
        <p:nvPicPr>
          <p:cNvPr id="62" name="Picture 61" descr="A close up of a logo&#10;&#10;Description automatically generated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671" y="50487"/>
            <a:ext cx="1219200" cy="1219200"/>
          </a:xfrm>
          <a:prstGeom prst="rect">
            <a:avLst/>
          </a:prstGeom>
        </p:spPr>
      </p:pic>
      <p:pic>
        <p:nvPicPr>
          <p:cNvPr id="63" name="Picture 62" descr="A picture containing wooden, sitting, table, black&#10;&#10;Description automatically generated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7727" y="661775"/>
            <a:ext cx="2763949" cy="223932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15729423" y="1617019"/>
            <a:ext cx="5551410" cy="1059911"/>
            <a:chOff x="18603574" y="829858"/>
            <a:chExt cx="4495642" cy="1115025"/>
          </a:xfrm>
        </p:grpSpPr>
        <p:sp>
          <p:nvSpPr>
            <p:cNvPr id="65" name="TextBox 64"/>
            <p:cNvSpPr txBox="1"/>
            <p:nvPr/>
          </p:nvSpPr>
          <p:spPr>
            <a:xfrm>
              <a:off x="18964184" y="1329702"/>
              <a:ext cx="4135032" cy="615181"/>
            </a:xfrm>
            <a:prstGeom prst="rect">
              <a:avLst/>
            </a:prstGeom>
            <a:noFill/>
            <a:scene3d>
              <a:camera prst="perspectiveLeft"/>
              <a:lightRig rig="flat" dir="t"/>
            </a:scene3d>
            <a:sp3d extrusionH="1314450"/>
          </p:spPr>
          <p:txBody>
            <a:bodyPr wrap="square" rtlCol="0">
              <a:spAutoFit/>
            </a:bodyPr>
            <a:lstStyle/>
            <a:p>
              <a:r>
                <a:rPr lang="en-US" sz="3200" spc="-300" dirty="0">
                  <a:solidFill>
                    <a:srgbClr val="DC20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SVN-Kimberley" panose="02040603050506020204" pitchFamily="18" charset="0"/>
                </a:rPr>
                <a:t>TÁO</a:t>
              </a:r>
              <a:endParaRPr lang="en-US" sz="4000" spc="-300" dirty="0">
                <a:solidFill>
                  <a:srgbClr val="DC20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8603574" y="829858"/>
              <a:ext cx="1594247" cy="5504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spc="-300" dirty="0" err="1">
                  <a:solidFill>
                    <a:srgbClr val="086E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Hái</a:t>
              </a:r>
              <a:endParaRPr lang="en-US" sz="400" b="1" spc="-300" dirty="0">
                <a:solidFill>
                  <a:srgbClr val="086E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7" name="1" descr="A picture containing drawing&#10;&#10;Description automatically generated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421" y="3560852"/>
            <a:ext cx="1122581" cy="1213870"/>
          </a:xfrm>
          <a:prstGeom prst="rect">
            <a:avLst/>
          </a:prstGeom>
        </p:spPr>
      </p:pic>
      <p:sp>
        <p:nvSpPr>
          <p:cNvPr id="68" name="Rectangle: Rounded Corners 48"/>
          <p:cNvSpPr/>
          <p:nvPr/>
        </p:nvSpPr>
        <p:spPr>
          <a:xfrm>
            <a:off x="-124446" y="79981"/>
            <a:ext cx="787119" cy="323329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FB03A"/>
              </a:gs>
              <a:gs pos="100000">
                <a:srgbClr val="3B6A1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BD2D26"/>
                </a:solidFill>
              </a:ln>
            </a:endParaRPr>
          </a:p>
        </p:txBody>
      </p:sp>
      <p:sp>
        <p:nvSpPr>
          <p:cNvPr id="69" name="Oval 68"/>
          <p:cNvSpPr/>
          <p:nvPr/>
        </p:nvSpPr>
        <p:spPr>
          <a:xfrm>
            <a:off x="-30979" y="210644"/>
            <a:ext cx="654004" cy="65400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schemeClr val="bg1">
                <a:lumMod val="9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-16041" y="1011941"/>
            <a:ext cx="654004" cy="65400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schemeClr val="bg1">
                <a:lumMod val="9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1b" descr="A picture containing drawing&#10;&#10;Description automatically generated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4833">
            <a:off x="-30938" y="177785"/>
            <a:ext cx="652329" cy="804742"/>
          </a:xfrm>
          <a:prstGeom prst="rect">
            <a:avLst/>
          </a:prstGeom>
        </p:spPr>
      </p:pic>
      <p:sp>
        <p:nvSpPr>
          <p:cNvPr id="72" name="Oval 71"/>
          <p:cNvSpPr/>
          <p:nvPr/>
        </p:nvSpPr>
        <p:spPr>
          <a:xfrm>
            <a:off x="-1103" y="1813238"/>
            <a:ext cx="654004" cy="65400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schemeClr val="bg1">
                <a:lumMod val="9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2b" descr="A picture containing drawing&#10;&#10;Description automatically generated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3" y="1003612"/>
            <a:ext cx="566977" cy="743776"/>
          </a:xfrm>
          <a:prstGeom prst="rect">
            <a:avLst/>
          </a:prstGeom>
        </p:spPr>
      </p:pic>
      <p:pic>
        <p:nvPicPr>
          <p:cNvPr id="74" name="3b" descr="A picture containing drawing&#10;&#10;Description automatically generated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782">
            <a:off x="-19684" y="1797959"/>
            <a:ext cx="659055" cy="787366"/>
          </a:xfrm>
          <a:prstGeom prst="rect">
            <a:avLst/>
          </a:prstGeom>
        </p:spPr>
      </p:pic>
      <p:pic>
        <p:nvPicPr>
          <p:cNvPr id="75" name="2" descr="A picture containing drawing&#10;&#10;Description automatically generated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65" y="2936003"/>
            <a:ext cx="998494" cy="1309852"/>
          </a:xfrm>
          <a:prstGeom prst="rect">
            <a:avLst/>
          </a:prstGeom>
        </p:spPr>
      </p:pic>
      <p:pic>
        <p:nvPicPr>
          <p:cNvPr id="76" name="3" descr="A picture containing drawing&#10;&#10;Description automatically generated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782">
            <a:off x="8570873" y="2932813"/>
            <a:ext cx="1417786" cy="1693814"/>
          </a:xfrm>
          <a:prstGeom prst="rect">
            <a:avLst/>
          </a:prstGeom>
        </p:spPr>
      </p:pic>
      <p:sp>
        <p:nvSpPr>
          <p:cNvPr id="77" name="Thought Bubble: Cloud 57"/>
          <p:cNvSpPr/>
          <p:nvPr/>
        </p:nvSpPr>
        <p:spPr>
          <a:xfrm>
            <a:off x="1673817" y="1783215"/>
            <a:ext cx="2809202" cy="1527726"/>
          </a:xfrm>
          <a:prstGeom prst="cloudCallout">
            <a:avLst>
              <a:gd name="adj1" fmla="val -42094"/>
              <a:gd name="adj2" fmla="val 64529"/>
            </a:avLst>
          </a:prstGeom>
          <a:solidFill>
            <a:srgbClr val="E3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Chọn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VN-Kimberley" panose="02040603050506020204" pitchFamily="18" charset="0"/>
            </a:endParaRPr>
          </a:p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1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quả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táo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mà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 e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SVN-Kimberley" panose="02040603050506020204" pitchFamily="18" charset="0"/>
              </a:rPr>
              <a:t>thích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VN-Kimberley" panose="02040603050506020204" pitchFamily="18" charset="0"/>
            </a:endParaRPr>
          </a:p>
        </p:txBody>
      </p:sp>
      <p:pic>
        <p:nvPicPr>
          <p:cNvPr id="78" name="Picture 77">
            <a:hlinkClick r:id="rId23" action="ppaction://hlinksldjump"/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40"/>
          <a:stretch>
            <a:fillRect/>
          </a:stretch>
        </p:blipFill>
        <p:spPr>
          <a:xfrm>
            <a:off x="139181" y="8378558"/>
            <a:ext cx="2194560" cy="1927820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660823" y="8749022"/>
            <a:ext cx="11512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0"/>
                <a:solidFill>
                  <a:srgbClr val="E62529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  <a:hlinkClick r:id="rId25" action="ppaction://hlinksldjump"/>
              </a:rPr>
              <a:t>Next</a:t>
            </a:r>
            <a:endParaRPr lang="en-US" sz="3600" b="0" cap="none" spc="0" dirty="0">
              <a:ln w="0"/>
              <a:solidFill>
                <a:srgbClr val="E62529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C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1.66667E-6 0.426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3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C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48148E-6 L 0.00429 0.3824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C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A picture containing table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7" y="-4108"/>
            <a:ext cx="18245273" cy="10262967"/>
          </a:xfrm>
          <a:prstGeom prst="rect">
            <a:avLst/>
          </a:prstGeom>
        </p:spPr>
      </p:pic>
      <p:pic>
        <p:nvPicPr>
          <p:cNvPr id="5" name="Picture 4" descr="A close up of a house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9535">
            <a:off x="56794" y="80829"/>
            <a:ext cx="2492590" cy="249259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29280" y="1826001"/>
            <a:ext cx="1219200" cy="12192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3880956" y="2630216"/>
            <a:ext cx="3553603" cy="1353098"/>
            <a:chOff x="18176263" y="-61039"/>
            <a:chExt cx="4221505" cy="1203759"/>
          </a:xfrm>
        </p:grpSpPr>
        <p:sp>
          <p:nvSpPr>
            <p:cNvPr id="12" name="TextBox 11"/>
            <p:cNvSpPr txBox="1"/>
            <p:nvPr/>
          </p:nvSpPr>
          <p:spPr>
            <a:xfrm>
              <a:off x="18206768" y="291718"/>
              <a:ext cx="4191000" cy="851002"/>
            </a:xfrm>
            <a:prstGeom prst="rect">
              <a:avLst/>
            </a:prstGeom>
            <a:noFill/>
            <a:scene3d>
              <a:camera prst="perspectiveLeft"/>
              <a:lightRig rig="flat" dir="t"/>
            </a:scene3d>
            <a:sp3d extrusionH="1314450"/>
          </p:spPr>
          <p:txBody>
            <a:bodyPr wrap="square" rtlCol="0">
              <a:spAutoFit/>
            </a:bodyPr>
            <a:lstStyle/>
            <a:p>
              <a:r>
                <a:rPr lang="en-US" sz="2800" spc="-300" dirty="0">
                  <a:solidFill>
                    <a:srgbClr val="DC20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SVN-Kimberley" panose="02040603050506020204" pitchFamily="18" charset="0"/>
                </a:rPr>
                <a:t>TÁO</a:t>
              </a:r>
              <a:endParaRPr lang="en-US" sz="3600" spc="-300" dirty="0">
                <a:solidFill>
                  <a:srgbClr val="DC20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176263" y="-61039"/>
              <a:ext cx="709932" cy="6507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spc="-300" dirty="0" err="1">
                  <a:solidFill>
                    <a:srgbClr val="086E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#9Slide06 Hellvina Hand Script" pitchFamily="2" charset="0"/>
                </a:rPr>
                <a:t>Hái</a:t>
              </a:r>
              <a:endParaRPr lang="en-US" sz="200" spc="-300" dirty="0">
                <a:solidFill>
                  <a:srgbClr val="086E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739398" y="3656193"/>
            <a:ext cx="7424674" cy="1939542"/>
            <a:chOff x="500677" y="3886200"/>
            <a:chExt cx="5039246" cy="1105997"/>
          </a:xfrm>
        </p:grpSpPr>
        <p:pic>
          <p:nvPicPr>
            <p:cNvPr id="16" name="Picture 15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500677" y="4034146"/>
              <a:ext cx="5039246" cy="95805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0491601" y="3986172"/>
            <a:ext cx="7335168" cy="1642592"/>
            <a:chOff x="524590" y="3886200"/>
            <a:chExt cx="5203110" cy="1072844"/>
          </a:xfrm>
        </p:grpSpPr>
        <p:pic>
          <p:nvPicPr>
            <p:cNvPr id="19" name="Picture 18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688454" y="4046241"/>
              <a:ext cx="5039246" cy="91280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1941462" y="6258958"/>
            <a:ext cx="7154667" cy="1924652"/>
            <a:chOff x="524590" y="3886200"/>
            <a:chExt cx="5203110" cy="1072845"/>
          </a:xfrm>
        </p:grpSpPr>
        <p:pic>
          <p:nvPicPr>
            <p:cNvPr id="22" name="Picture 21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688454" y="4037903"/>
              <a:ext cx="5039246" cy="921142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0491601" y="6258958"/>
            <a:ext cx="7507737" cy="1631960"/>
            <a:chOff x="781907" y="3909515"/>
            <a:chExt cx="5039246" cy="1049530"/>
          </a:xfrm>
        </p:grpSpPr>
        <p:pic>
          <p:nvPicPr>
            <p:cNvPr id="25" name="Picture 24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781907" y="4034989"/>
              <a:ext cx="5039246" cy="92405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52" y="3909515"/>
              <a:ext cx="914206" cy="1042238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2045920" y="4239541"/>
            <a:ext cx="94811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A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45920" y="6978666"/>
            <a:ext cx="103081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C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701116" y="4391711"/>
            <a:ext cx="9680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B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898626" y="6655221"/>
            <a:ext cx="6431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D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2" name="A"/>
          <p:cNvSpPr/>
          <p:nvPr/>
        </p:nvSpPr>
        <p:spPr>
          <a:xfrm>
            <a:off x="3473273" y="4004878"/>
            <a:ext cx="56228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4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B"/>
          <p:cNvSpPr/>
          <p:nvPr/>
        </p:nvSpPr>
        <p:spPr>
          <a:xfrm>
            <a:off x="12024748" y="4342668"/>
            <a:ext cx="506368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vi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giải quyết vấn đề em cần đưa ra </a:t>
            </a:r>
            <a:r>
              <a:rPr lang="vi-V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định.</a:t>
            </a:r>
            <a:endParaRPr lang="en-US" sz="4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40"/>
          <a:stretch>
            <a:fillRect/>
          </a:stretch>
        </p:blipFill>
        <p:spPr>
          <a:xfrm>
            <a:off x="139181" y="8378558"/>
            <a:ext cx="2194560" cy="1927820"/>
          </a:xfrm>
          <a:prstGeom prst="rect">
            <a:avLst/>
          </a:prstGeom>
        </p:spPr>
      </p:pic>
      <p:sp>
        <p:nvSpPr>
          <p:cNvPr id="36" name="Rectangle 35">
            <a:hlinkClick r:id="rId6" action="ppaction://hlinksldjump"/>
          </p:cNvPr>
          <p:cNvSpPr/>
          <p:nvPr/>
        </p:nvSpPr>
        <p:spPr>
          <a:xfrm>
            <a:off x="660822" y="8749022"/>
            <a:ext cx="11512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rgbClr val="E62529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  <a:hlinkClick r:id="rId8" action="ppaction://hlinksldjump"/>
              </a:rPr>
              <a:t>Back</a:t>
            </a:r>
            <a:endParaRPr lang="en-US" sz="3600" b="0" cap="none" spc="0" dirty="0">
              <a:ln w="0"/>
              <a:solidFill>
                <a:srgbClr val="E62529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7" name="Rectangle: Rounded Corners 44"/>
          <p:cNvSpPr/>
          <p:nvPr/>
        </p:nvSpPr>
        <p:spPr>
          <a:xfrm>
            <a:off x="8862443" y="7790657"/>
            <a:ext cx="1491175" cy="1763543"/>
          </a:xfrm>
          <a:prstGeom prst="roundRect">
            <a:avLst>
              <a:gd name="adj" fmla="val 703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HẾT GIỜ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39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1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0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1" name="5"/>
          <p:cNvSpPr/>
          <p:nvPr/>
        </p:nvSpPr>
        <p:spPr>
          <a:xfrm>
            <a:off x="9018361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2" name="5"/>
          <p:cNvSpPr/>
          <p:nvPr/>
        </p:nvSpPr>
        <p:spPr>
          <a:xfrm>
            <a:off x="9018361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3" name="5"/>
          <p:cNvSpPr/>
          <p:nvPr/>
        </p:nvSpPr>
        <p:spPr>
          <a:xfrm>
            <a:off x="9018360" y="7996814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4" name="start"/>
          <p:cNvSpPr/>
          <p:nvPr/>
        </p:nvSpPr>
        <p:spPr>
          <a:xfrm>
            <a:off x="8830583" y="9583829"/>
            <a:ext cx="1588679" cy="688519"/>
          </a:xfrm>
          <a:prstGeom prst="roundRect">
            <a:avLst>
              <a:gd name="adj" fmla="val 50000"/>
            </a:avLst>
          </a:prstGeom>
          <a:solidFill>
            <a:srgbClr val="ED6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SFU Helvetica Condens" panose="00000400000000000000" pitchFamily="2" charset="0"/>
                <a:ea typeface="+mn-ea"/>
                <a:cs typeface="+mn-cs"/>
              </a:rPr>
              <a:t>Start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SFU Helvetica Condens" panose="00000400000000000000" pitchFamily="2" charset="0"/>
              <a:ea typeface="+mn-ea"/>
              <a:cs typeface="+mn-cs"/>
            </a:endParaRPr>
          </a:p>
        </p:txBody>
      </p:sp>
      <p:sp>
        <p:nvSpPr>
          <p:cNvPr id="45" name="B"/>
          <p:cNvSpPr/>
          <p:nvPr/>
        </p:nvSpPr>
        <p:spPr>
          <a:xfrm>
            <a:off x="12024748" y="6688502"/>
            <a:ext cx="506368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vi-VN" sz="2800" b="1" dirty="0">
                <a:solidFill>
                  <a:srgbClr val="FFC000"/>
                </a:solidFill>
                <a:latin typeface="+mj-lt"/>
              </a:rPr>
              <a:t>Để có được quyết định em cần có thông tin.</a:t>
            </a:r>
            <a:endParaRPr lang="en-US" sz="48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49" name="Picture 48" descr="A picture containing wooden, sitting, table, black&#10;&#10;Description automatically generated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171" y="-344512"/>
            <a:ext cx="6761528" cy="3974689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6071498" y="1585564"/>
            <a:ext cx="5774873" cy="646331"/>
          </a:xfrm>
          <a:prstGeom prst="rect">
            <a:avLst/>
          </a:prstGeom>
          <a:noFill/>
          <a:effectLst>
            <a:outerShdw blurRad="139700" dir="4380000" algn="ctr" rotWithShape="0">
              <a:schemeClr val="bg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án sai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: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2" name="B"/>
          <p:cNvSpPr/>
          <p:nvPr/>
        </p:nvSpPr>
        <p:spPr>
          <a:xfrm>
            <a:off x="3325244" y="6568486"/>
            <a:ext cx="577088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3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3000">
                                      <p:stCondLst>
                                        <p:cond delay="15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3000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1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43000">
                                      <p:stCondLst>
                                        <p:cond delay="16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2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7" presetClass="entr" presetSubtype="10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fill="hold" nodeType="with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51" dur="1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52" dur="1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ok (mp3cut.net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3" presetID="4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 tmFilter="0,0; .5, 1; 1, 1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8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0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-thanh-tra-loi-dung-www_yeualo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Đồng hồ đếm ngược 5 giây (online-audio-converter.com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8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9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9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0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2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5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0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1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1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21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2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2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32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3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38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43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4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46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9" fill="hold">
                          <p:stCondLst>
                            <p:cond delay="0"/>
                          </p:stCondLst>
                          <p:childTnLst>
                            <p:par>
                              <p:cTn id="1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1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5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5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5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157" restart="whenNotActive" fill="hold" evtFilter="cancelBubble" nodeType="interactiveSeq">
                    <p:stCondLst>
                      <p:cond evt="onClick" delay="0">
                        <p:tgtEl>
                          <p:spTgt spid="5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8" fill="hold">
                          <p:stCondLst>
                            <p:cond delay="0"/>
                          </p:stCondLst>
                          <p:childTnLst>
                            <p:par>
                              <p:cTn id="1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0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2"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28" grpId="0"/>
          <p:bldP spid="29" grpId="0"/>
          <p:bldP spid="30" grpId="0"/>
          <p:bldP spid="32" grpId="0"/>
          <p:bldP spid="33" grpId="0"/>
          <p:bldP spid="33" grpId="1"/>
          <p:bldP spid="38" grpId="0" animBg="1"/>
          <p:bldP spid="38" grpId="1" animBg="1"/>
          <p:bldP spid="39" grpId="0" animBg="1"/>
          <p:bldP spid="39" grpId="1" animBg="1"/>
          <p:bldP spid="40" grpId="0" animBg="1"/>
          <p:bldP spid="40" grpId="1" animBg="1"/>
          <p:bldP spid="41" grpId="0" animBg="1"/>
          <p:bldP spid="41" grpId="1" animBg="1"/>
          <p:bldP spid="42" grpId="0" animBg="1"/>
          <p:bldP spid="42" grpId="1" animBg="1"/>
          <p:bldP spid="43" grpId="0" animBg="1"/>
          <p:bldP spid="43" grpId="1" animBg="1"/>
          <p:bldP spid="45" grpId="0"/>
          <p:bldP spid="45" grpId="1"/>
          <p:bldP spid="50" grpId="0"/>
          <p:bldP spid="52" grpId="0"/>
          <p:bldP spid="52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15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16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7" presetClass="entr" presetSubtype="10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ok (mp3cut.net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3" presetID="4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 tmFilter="0,0; .5, 1; 1, 1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8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0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-thanh-tra-loi-dung-www_yeualo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Đồng hồ đếm ngược 5 giây (online-audio-converter.com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8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9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9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0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2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5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0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1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1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21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2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2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32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3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35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38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43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4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46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9" fill="hold">
                          <p:stCondLst>
                            <p:cond delay="0"/>
                          </p:stCondLst>
                          <p:childTnLst>
                            <p:par>
                              <p:cTn id="1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1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5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5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5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157" restart="whenNotActive" fill="hold" evtFilter="cancelBubble" nodeType="interactiveSeq">
                    <p:stCondLst>
                      <p:cond evt="onClick" delay="0">
                        <p:tgtEl>
                          <p:spTgt spid="5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8" fill="hold">
                          <p:stCondLst>
                            <p:cond delay="0"/>
                          </p:stCondLst>
                          <p:childTnLst>
                            <p:par>
                              <p:cTn id="1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0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2"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28" grpId="0"/>
          <p:bldP spid="29" grpId="0"/>
          <p:bldP spid="30" grpId="0"/>
          <p:bldP spid="32" grpId="0"/>
          <p:bldP spid="33" grpId="0"/>
          <p:bldP spid="33" grpId="1"/>
          <p:bldP spid="38" grpId="0" animBg="1"/>
          <p:bldP spid="38" grpId="1" animBg="1"/>
          <p:bldP spid="39" grpId="0" animBg="1"/>
          <p:bldP spid="39" grpId="1" animBg="1"/>
          <p:bldP spid="40" grpId="0" animBg="1"/>
          <p:bldP spid="40" grpId="1" animBg="1"/>
          <p:bldP spid="41" grpId="0" animBg="1"/>
          <p:bldP spid="41" grpId="1" animBg="1"/>
          <p:bldP spid="42" grpId="0" animBg="1"/>
          <p:bldP spid="42" grpId="1" animBg="1"/>
          <p:bldP spid="43" grpId="0" animBg="1"/>
          <p:bldP spid="43" grpId="1" animBg="1"/>
          <p:bldP spid="45" grpId="0"/>
          <p:bldP spid="45" grpId="1"/>
          <p:bldP spid="50" grpId="0"/>
          <p:bldP spid="52" grpId="0"/>
          <p:bldP spid="52" grpId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A picture containing table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7" y="74274"/>
            <a:ext cx="18245273" cy="10262967"/>
          </a:xfrm>
          <a:prstGeom prst="rect">
            <a:avLst/>
          </a:prstGeom>
        </p:spPr>
      </p:pic>
      <p:pic>
        <p:nvPicPr>
          <p:cNvPr id="5" name="Picture 4" descr="A close up of a house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9535">
            <a:off x="56794" y="80829"/>
            <a:ext cx="2492590" cy="249259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29280" y="1826001"/>
            <a:ext cx="1219200" cy="12192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3880956" y="2630216"/>
            <a:ext cx="3553603" cy="1353098"/>
            <a:chOff x="18176263" y="-61039"/>
            <a:chExt cx="4221505" cy="1203759"/>
          </a:xfrm>
        </p:grpSpPr>
        <p:sp>
          <p:nvSpPr>
            <p:cNvPr id="12" name="TextBox 11"/>
            <p:cNvSpPr txBox="1"/>
            <p:nvPr/>
          </p:nvSpPr>
          <p:spPr>
            <a:xfrm>
              <a:off x="18206768" y="291718"/>
              <a:ext cx="4191000" cy="851002"/>
            </a:xfrm>
            <a:prstGeom prst="rect">
              <a:avLst/>
            </a:prstGeom>
            <a:noFill/>
            <a:scene3d>
              <a:camera prst="perspectiveLeft"/>
              <a:lightRig rig="flat" dir="t"/>
            </a:scene3d>
            <a:sp3d extrusionH="1314450"/>
          </p:spPr>
          <p:txBody>
            <a:bodyPr wrap="square" rtlCol="0">
              <a:spAutoFit/>
            </a:bodyPr>
            <a:lstStyle/>
            <a:p>
              <a:r>
                <a:rPr lang="en-US" sz="2800" spc="-300" dirty="0">
                  <a:solidFill>
                    <a:srgbClr val="DC20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SVN-Kimberley" panose="02040603050506020204" pitchFamily="18" charset="0"/>
                </a:rPr>
                <a:t>TÁO</a:t>
              </a:r>
              <a:endParaRPr lang="en-US" sz="3600" spc="-300" dirty="0">
                <a:solidFill>
                  <a:srgbClr val="DC20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176263" y="-61039"/>
              <a:ext cx="709932" cy="6507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spc="-300" dirty="0" err="1">
                  <a:solidFill>
                    <a:srgbClr val="086E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#9Slide06 Hellvina Hand Script" pitchFamily="2" charset="0"/>
                </a:rPr>
                <a:t>Hái</a:t>
              </a:r>
              <a:endParaRPr lang="en-US" sz="200" spc="-300" dirty="0">
                <a:solidFill>
                  <a:srgbClr val="086E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</p:grpSp>
      <p:pic>
        <p:nvPicPr>
          <p:cNvPr id="14" name="Picture 13" descr="A picture containing wooden, sitting, table, black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78" y="-505327"/>
            <a:ext cx="8322810" cy="397468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467424" y="3940267"/>
            <a:ext cx="7424675" cy="1939542"/>
            <a:chOff x="500677" y="3886200"/>
            <a:chExt cx="5039246" cy="1105997"/>
          </a:xfrm>
        </p:grpSpPr>
        <p:pic>
          <p:nvPicPr>
            <p:cNvPr id="16" name="Picture 15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500677" y="4034146"/>
              <a:ext cx="5039246" cy="95805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963874" y="3946708"/>
            <a:ext cx="7335168" cy="1642592"/>
            <a:chOff x="524590" y="3886200"/>
            <a:chExt cx="5203110" cy="1072844"/>
          </a:xfrm>
        </p:grpSpPr>
        <p:pic>
          <p:nvPicPr>
            <p:cNvPr id="19" name="Picture 18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688454" y="4046241"/>
              <a:ext cx="5039246" cy="91280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1941462" y="6258958"/>
            <a:ext cx="7154667" cy="1924652"/>
            <a:chOff x="524590" y="3886200"/>
            <a:chExt cx="5203110" cy="1072845"/>
          </a:xfrm>
        </p:grpSpPr>
        <p:pic>
          <p:nvPicPr>
            <p:cNvPr id="22" name="Picture 21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688454" y="4037903"/>
              <a:ext cx="5039246" cy="921142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0491601" y="6258958"/>
            <a:ext cx="7507737" cy="1631960"/>
            <a:chOff x="781907" y="3909515"/>
            <a:chExt cx="5039246" cy="1049530"/>
          </a:xfrm>
        </p:grpSpPr>
        <p:pic>
          <p:nvPicPr>
            <p:cNvPr id="25" name="Picture 24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781907" y="4034989"/>
              <a:ext cx="5039246" cy="92405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52" y="3909515"/>
              <a:ext cx="914206" cy="1042238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2289375" y="4403710"/>
            <a:ext cx="94811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A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45920" y="6978666"/>
            <a:ext cx="103081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C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749284" y="4634950"/>
            <a:ext cx="9680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B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898626" y="6655221"/>
            <a:ext cx="6431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D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40126" y="1481494"/>
            <a:ext cx="6844633" cy="954107"/>
          </a:xfrm>
          <a:prstGeom prst="rect">
            <a:avLst/>
          </a:prstGeom>
          <a:noFill/>
          <a:effectLst>
            <a:outerShdw blurRad="139700" dir="4380000" algn="ctr" rotWithShape="0">
              <a:schemeClr val="bg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A"/>
          <p:cNvSpPr/>
          <p:nvPr/>
        </p:nvSpPr>
        <p:spPr>
          <a:xfrm>
            <a:off x="12437961" y="4620937"/>
            <a:ext cx="473711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36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a,b,c</a:t>
            </a:r>
            <a:r>
              <a:rPr lang="en-US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B"/>
          <p:cNvSpPr/>
          <p:nvPr/>
        </p:nvSpPr>
        <p:spPr>
          <a:xfrm>
            <a:off x="3409695" y="4343574"/>
            <a:ext cx="578596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"/>
          <p:cNvSpPr/>
          <p:nvPr/>
        </p:nvSpPr>
        <p:spPr>
          <a:xfrm>
            <a:off x="3409695" y="6735840"/>
            <a:ext cx="49376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40"/>
          <a:stretch>
            <a:fillRect/>
          </a:stretch>
        </p:blipFill>
        <p:spPr>
          <a:xfrm>
            <a:off x="139181" y="8378558"/>
            <a:ext cx="2194560" cy="1927820"/>
          </a:xfrm>
          <a:prstGeom prst="rect">
            <a:avLst/>
          </a:prstGeom>
        </p:spPr>
      </p:pic>
      <p:sp>
        <p:nvSpPr>
          <p:cNvPr id="36" name="Rectangle 35">
            <a:hlinkClick r:id="rId9" action="ppaction://hlinksldjump"/>
          </p:cNvPr>
          <p:cNvSpPr/>
          <p:nvPr/>
        </p:nvSpPr>
        <p:spPr>
          <a:xfrm>
            <a:off x="660822" y="8749022"/>
            <a:ext cx="11512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rgbClr val="E62529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  <a:hlinkClick r:id="rId7" action="ppaction://hlinksldjump"/>
              </a:rPr>
              <a:t>Back</a:t>
            </a:r>
            <a:endParaRPr lang="en-US" sz="3600" b="0" cap="none" spc="0" dirty="0">
              <a:ln w="0"/>
              <a:solidFill>
                <a:srgbClr val="E62529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7" name="Rectangle: Rounded Corners 44"/>
          <p:cNvSpPr/>
          <p:nvPr/>
        </p:nvSpPr>
        <p:spPr>
          <a:xfrm>
            <a:off x="8862443" y="7790657"/>
            <a:ext cx="1491175" cy="1763543"/>
          </a:xfrm>
          <a:prstGeom prst="roundRect">
            <a:avLst>
              <a:gd name="adj" fmla="val 703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HẾT GIỜ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39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1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0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1" name="5"/>
          <p:cNvSpPr/>
          <p:nvPr/>
        </p:nvSpPr>
        <p:spPr>
          <a:xfrm>
            <a:off x="9018361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2" name="5"/>
          <p:cNvSpPr/>
          <p:nvPr/>
        </p:nvSpPr>
        <p:spPr>
          <a:xfrm>
            <a:off x="9018361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3" name="5"/>
          <p:cNvSpPr/>
          <p:nvPr/>
        </p:nvSpPr>
        <p:spPr>
          <a:xfrm>
            <a:off x="9018360" y="7996814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4" name="start"/>
          <p:cNvSpPr/>
          <p:nvPr/>
        </p:nvSpPr>
        <p:spPr>
          <a:xfrm>
            <a:off x="8830583" y="9583829"/>
            <a:ext cx="1588679" cy="688519"/>
          </a:xfrm>
          <a:prstGeom prst="roundRect">
            <a:avLst>
              <a:gd name="adj" fmla="val 50000"/>
            </a:avLst>
          </a:prstGeom>
          <a:solidFill>
            <a:srgbClr val="ED6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SFU Helvetica Condens" panose="00000400000000000000" pitchFamily="2" charset="0"/>
                <a:ea typeface="+mn-ea"/>
                <a:cs typeface="+mn-cs"/>
              </a:rPr>
              <a:t>Start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SFU Helvetica Condens" panose="00000400000000000000" pitchFamily="2" charset="0"/>
              <a:ea typeface="+mn-ea"/>
              <a:cs typeface="+mn-cs"/>
            </a:endParaRPr>
          </a:p>
        </p:txBody>
      </p:sp>
      <p:sp>
        <p:nvSpPr>
          <p:cNvPr id="45" name="B"/>
          <p:cNvSpPr/>
          <p:nvPr/>
        </p:nvSpPr>
        <p:spPr>
          <a:xfrm>
            <a:off x="12210358" y="6572325"/>
            <a:ext cx="551114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vi-VN" sz="3200" b="1" dirty="0">
                <a:solidFill>
                  <a:srgbClr val="FFC000"/>
                </a:solidFill>
                <a:latin typeface="+mj-lt"/>
              </a:rPr>
              <a:t>Thông tin về chương trình tham quan.</a:t>
            </a:r>
            <a:endParaRPr lang="en-US" sz="5400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7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ok (mp3cut.net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4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 tmFilter="0,0; .5, 1; 1, 1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nodeType="withEffect" p14:presetBounceEnd="43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1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 p14:presetBounceEnd="43000">
                                      <p:stCondLst>
                                        <p:cond delay="1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2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8" fill="hold" nodeType="withEffect" p14:presetBounceEnd="43000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2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2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43000">
                                      <p:stCondLst>
                                        <p:cond delay="16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3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3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17" presetClass="entr" presetSubtype="10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8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0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-thanh-tra-loi-dung-www_yeualo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8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0" fill="hold">
                          <p:stCondLst>
                            <p:cond delay="0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Đồng hồ đếm ngược 5 giây (online-audio-converter.com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8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9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1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6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9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0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25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30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1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33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3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41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2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4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4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52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5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8" fill="hold">
                          <p:stCondLst>
                            <p:cond delay="0"/>
                          </p:stCondLst>
                          <p:childTnLst>
                            <p:par>
                              <p:cTn id="1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0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3" grpId="1"/>
          <p:bldP spid="34" grpId="0"/>
          <p:bldP spid="34" grpId="1"/>
          <p:bldP spid="38" grpId="0" animBg="1"/>
          <p:bldP spid="38" grpId="1" animBg="1"/>
          <p:bldP spid="39" grpId="0" animBg="1"/>
          <p:bldP spid="39" grpId="1" animBg="1"/>
          <p:bldP spid="40" grpId="0" animBg="1"/>
          <p:bldP spid="40" grpId="1" animBg="1"/>
          <p:bldP spid="41" grpId="0" animBg="1"/>
          <p:bldP spid="41" grpId="1" animBg="1"/>
          <p:bldP spid="42" grpId="0" animBg="1"/>
          <p:bldP spid="42" grpId="1" animBg="1"/>
          <p:bldP spid="43" grpId="0" animBg="1"/>
          <p:bldP spid="43" grpId="1" animBg="1"/>
          <p:bldP spid="45" grpId="0"/>
          <p:bldP spid="45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ok (mp3cut.net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4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 tmFilter="0,0; .5, 1; 1, 1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>
                                      <p:stCondLst>
                                        <p:cond delay="1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8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16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17" presetClass="entr" presetSubtype="10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8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0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-thanh-tra-loi-dung-www_yeualo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8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0" fill="hold">
                          <p:stCondLst>
                            <p:cond delay="0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Đồng hồ đếm ngược 5 giây (online-audio-converter.com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8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9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1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6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9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0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25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30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1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33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3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41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2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4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4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52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5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8" fill="hold">
                          <p:stCondLst>
                            <p:cond delay="0"/>
                          </p:stCondLst>
                          <p:childTnLst>
                            <p:par>
                              <p:cTn id="1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0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3" grpId="1"/>
          <p:bldP spid="34" grpId="0"/>
          <p:bldP spid="34" grpId="1"/>
          <p:bldP spid="38" grpId="0" animBg="1"/>
          <p:bldP spid="38" grpId="1" animBg="1"/>
          <p:bldP spid="39" grpId="0" animBg="1"/>
          <p:bldP spid="39" grpId="1" animBg="1"/>
          <p:bldP spid="40" grpId="0" animBg="1"/>
          <p:bldP spid="40" grpId="1" animBg="1"/>
          <p:bldP spid="41" grpId="0" animBg="1"/>
          <p:bldP spid="41" grpId="1" animBg="1"/>
          <p:bldP spid="42" grpId="0" animBg="1"/>
          <p:bldP spid="42" grpId="1" animBg="1"/>
          <p:bldP spid="43" grpId="0" animBg="1"/>
          <p:bldP spid="43" grpId="1" animBg="1"/>
          <p:bldP spid="45" grpId="0"/>
          <p:bldP spid="45" grpId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A picture containing table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3" y="43411"/>
            <a:ext cx="18245273" cy="10262967"/>
          </a:xfrm>
          <a:prstGeom prst="rect">
            <a:avLst/>
          </a:prstGeom>
        </p:spPr>
      </p:pic>
      <p:pic>
        <p:nvPicPr>
          <p:cNvPr id="5" name="Picture 4" descr="A close up of a house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9535">
            <a:off x="56794" y="80829"/>
            <a:ext cx="2492590" cy="249259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34081" y="51996"/>
            <a:ext cx="2275840" cy="227584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3880956" y="2630216"/>
            <a:ext cx="3553603" cy="1353098"/>
            <a:chOff x="18176263" y="-61039"/>
            <a:chExt cx="4221505" cy="1203759"/>
          </a:xfrm>
        </p:grpSpPr>
        <p:sp>
          <p:nvSpPr>
            <p:cNvPr id="12" name="TextBox 11"/>
            <p:cNvSpPr txBox="1"/>
            <p:nvPr/>
          </p:nvSpPr>
          <p:spPr>
            <a:xfrm>
              <a:off x="18206768" y="291718"/>
              <a:ext cx="4191000" cy="851002"/>
            </a:xfrm>
            <a:prstGeom prst="rect">
              <a:avLst/>
            </a:prstGeom>
            <a:noFill/>
            <a:scene3d>
              <a:camera prst="perspectiveLeft"/>
              <a:lightRig rig="flat" dir="t"/>
            </a:scene3d>
            <a:sp3d extrusionH="1314450"/>
          </p:spPr>
          <p:txBody>
            <a:bodyPr wrap="square" rtlCol="0">
              <a:spAutoFit/>
            </a:bodyPr>
            <a:lstStyle/>
            <a:p>
              <a:r>
                <a:rPr lang="en-US" sz="2800" spc="-300" dirty="0">
                  <a:solidFill>
                    <a:srgbClr val="DC20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SVN-Kimberley" panose="02040603050506020204" pitchFamily="18" charset="0"/>
                </a:rPr>
                <a:t>TÁO</a:t>
              </a:r>
              <a:endParaRPr lang="en-US" sz="3600" spc="-300" dirty="0">
                <a:solidFill>
                  <a:srgbClr val="DC20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176263" y="-61039"/>
              <a:ext cx="709932" cy="6507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spc="-300" dirty="0" err="1">
                  <a:solidFill>
                    <a:srgbClr val="086E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#9Slide06 Hellvina Hand Script" pitchFamily="2" charset="0"/>
                </a:rPr>
                <a:t>Hái</a:t>
              </a:r>
              <a:endParaRPr lang="en-US" sz="200" spc="-300" dirty="0">
                <a:solidFill>
                  <a:srgbClr val="086E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</p:grpSp>
      <p:pic>
        <p:nvPicPr>
          <p:cNvPr id="14" name="Picture 13" descr="A picture containing wooden, sitting, table, black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844" y="-281867"/>
            <a:ext cx="8716876" cy="425789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429333" y="5866543"/>
            <a:ext cx="7424674" cy="1939542"/>
            <a:chOff x="500677" y="3886200"/>
            <a:chExt cx="5039246" cy="1105997"/>
          </a:xfrm>
        </p:grpSpPr>
        <p:pic>
          <p:nvPicPr>
            <p:cNvPr id="16" name="Picture 15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500677" y="4034146"/>
              <a:ext cx="5039246" cy="95805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0491601" y="3986172"/>
            <a:ext cx="7335168" cy="1642592"/>
            <a:chOff x="524590" y="3886200"/>
            <a:chExt cx="5203110" cy="1072844"/>
          </a:xfrm>
        </p:grpSpPr>
        <p:pic>
          <p:nvPicPr>
            <p:cNvPr id="19" name="Picture 18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688454" y="4046241"/>
              <a:ext cx="5039246" cy="91280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1812099" y="6093193"/>
            <a:ext cx="7154667" cy="1924652"/>
            <a:chOff x="524590" y="3886200"/>
            <a:chExt cx="5203110" cy="1072845"/>
          </a:xfrm>
        </p:grpSpPr>
        <p:pic>
          <p:nvPicPr>
            <p:cNvPr id="22" name="Picture 21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688454" y="4037903"/>
              <a:ext cx="5039246" cy="921142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90" y="3886200"/>
              <a:ext cx="914206" cy="1042238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770761" y="3861180"/>
            <a:ext cx="7434199" cy="1631960"/>
            <a:chOff x="781907" y="3909515"/>
            <a:chExt cx="5039246" cy="1049530"/>
          </a:xfrm>
        </p:grpSpPr>
        <p:pic>
          <p:nvPicPr>
            <p:cNvPr id="25" name="Picture 24" descr="A picture containing laptop, computer, sitting, table&#10;&#10;Description automatically generate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b="25000"/>
            <a:stretch>
              <a:fillRect/>
            </a:stretch>
          </p:blipFill>
          <p:spPr>
            <a:xfrm>
              <a:off x="781907" y="4034989"/>
              <a:ext cx="5039246" cy="92405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52" y="3909515"/>
              <a:ext cx="914206" cy="1042238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2045920" y="4239541"/>
            <a:ext cx="94811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A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25241" y="6780408"/>
            <a:ext cx="103081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C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701116" y="4391711"/>
            <a:ext cx="9680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B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863583" y="6486445"/>
            <a:ext cx="6431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</a:rPr>
              <a:t>D</a:t>
            </a:r>
            <a:endParaRPr lang="en-US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12589" y="1752588"/>
            <a:ext cx="7224665" cy="769441"/>
          </a:xfrm>
          <a:prstGeom prst="rect">
            <a:avLst/>
          </a:prstGeom>
          <a:noFill/>
          <a:effectLst>
            <a:outerShdw blurRad="139700" dir="4380000" algn="ctr" rotWithShape="0">
              <a:schemeClr val="bg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en-US" sz="4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A"/>
          <p:cNvSpPr/>
          <p:nvPr/>
        </p:nvSpPr>
        <p:spPr>
          <a:xfrm>
            <a:off x="12110007" y="6339980"/>
            <a:ext cx="47371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vi-VN" sz="3200" b="1" dirty="0">
                <a:solidFill>
                  <a:srgbClr val="FFFF00"/>
                </a:solidFill>
                <a:latin typeface="+mj-lt"/>
              </a:rPr>
              <a:t>Hợp tác để giải quyết vấn đề sẽ hiệu quả hơn.</a:t>
            </a:r>
            <a:endParaRPr lang="en-US" sz="32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3" name="B"/>
          <p:cNvSpPr/>
          <p:nvPr/>
        </p:nvSpPr>
        <p:spPr>
          <a:xfrm>
            <a:off x="12339699" y="4504516"/>
            <a:ext cx="3137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b,c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"/>
          <p:cNvSpPr/>
          <p:nvPr/>
        </p:nvSpPr>
        <p:spPr>
          <a:xfrm>
            <a:off x="3230551" y="6472631"/>
            <a:ext cx="549349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40"/>
          <a:stretch>
            <a:fillRect/>
          </a:stretch>
        </p:blipFill>
        <p:spPr>
          <a:xfrm>
            <a:off x="139181" y="8378558"/>
            <a:ext cx="2194560" cy="1927820"/>
          </a:xfrm>
          <a:prstGeom prst="rect">
            <a:avLst/>
          </a:prstGeom>
        </p:spPr>
      </p:pic>
      <p:sp>
        <p:nvSpPr>
          <p:cNvPr id="36" name="Rectangle 35">
            <a:hlinkClick r:id="rId7" action="ppaction://hlinksldjump"/>
          </p:cNvPr>
          <p:cNvSpPr/>
          <p:nvPr/>
        </p:nvSpPr>
        <p:spPr>
          <a:xfrm>
            <a:off x="660822" y="8749022"/>
            <a:ext cx="11512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rgbClr val="E62529"/>
                </a:solidFill>
                <a:effectLst>
                  <a:glow rad="63500">
                    <a:schemeClr val="bg1"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Kimberley" panose="02040603050506020204" pitchFamily="18" charset="0"/>
                <a:hlinkClick r:id="rId9" action="ppaction://hlinksldjump"/>
              </a:rPr>
              <a:t>Back</a:t>
            </a:r>
            <a:endParaRPr lang="en-US" sz="3600" b="0" cap="none" spc="0" dirty="0">
              <a:ln w="0"/>
              <a:solidFill>
                <a:srgbClr val="E62529"/>
              </a:solidFill>
              <a:effectLst>
                <a:glow rad="63500">
                  <a:schemeClr val="bg1"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VN-Kimberley" panose="02040603050506020204" pitchFamily="18" charset="0"/>
            </a:endParaRPr>
          </a:p>
        </p:txBody>
      </p:sp>
      <p:sp>
        <p:nvSpPr>
          <p:cNvPr id="37" name="Rectangle: Rounded Corners 44"/>
          <p:cNvSpPr/>
          <p:nvPr/>
        </p:nvSpPr>
        <p:spPr>
          <a:xfrm>
            <a:off x="8862443" y="7939416"/>
            <a:ext cx="1491175" cy="1614784"/>
          </a:xfrm>
          <a:prstGeom prst="roundRect">
            <a:avLst>
              <a:gd name="adj" fmla="val 703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HẾT GIỜ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39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1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0" name="5"/>
          <p:cNvSpPr/>
          <p:nvPr/>
        </p:nvSpPr>
        <p:spPr>
          <a:xfrm>
            <a:off x="9018360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1" name="5"/>
          <p:cNvSpPr/>
          <p:nvPr/>
        </p:nvSpPr>
        <p:spPr>
          <a:xfrm>
            <a:off x="9018361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2" name="5"/>
          <p:cNvSpPr/>
          <p:nvPr/>
        </p:nvSpPr>
        <p:spPr>
          <a:xfrm>
            <a:off x="9018361" y="7939416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3" name="5"/>
          <p:cNvSpPr/>
          <p:nvPr/>
        </p:nvSpPr>
        <p:spPr>
          <a:xfrm>
            <a:off x="9018360" y="7996814"/>
            <a:ext cx="1170535" cy="1170535"/>
          </a:xfrm>
          <a:prstGeom prst="ellipse">
            <a:avLst/>
          </a:prstGeom>
          <a:solidFill>
            <a:srgbClr val="E9ED64"/>
          </a:solidFill>
          <a:ln w="114300">
            <a:solidFill>
              <a:srgbClr val="ED637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11224"/>
                </a:solidFill>
                <a:effectLst/>
                <a:uLnTx/>
                <a:uFillTx/>
                <a:latin typeface="#9Slide03 SVNFjalla One" panose="02000506040000020004" pitchFamily="2" charset="0"/>
                <a:ea typeface="+mn-ea"/>
                <a:cs typeface="+mn-cs"/>
              </a:rPr>
              <a:t>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111224"/>
              </a:solidFill>
              <a:effectLst/>
              <a:uLnTx/>
              <a:uFillTx/>
              <a:latin typeface="#9Slide03 SVNFjalla One" panose="02000506040000020004" pitchFamily="2" charset="0"/>
              <a:ea typeface="+mn-ea"/>
              <a:cs typeface="+mn-cs"/>
            </a:endParaRPr>
          </a:p>
        </p:txBody>
      </p:sp>
      <p:sp>
        <p:nvSpPr>
          <p:cNvPr id="44" name="start"/>
          <p:cNvSpPr/>
          <p:nvPr/>
        </p:nvSpPr>
        <p:spPr>
          <a:xfrm>
            <a:off x="8830583" y="9583829"/>
            <a:ext cx="1588679" cy="688519"/>
          </a:xfrm>
          <a:prstGeom prst="roundRect">
            <a:avLst>
              <a:gd name="adj" fmla="val 50000"/>
            </a:avLst>
          </a:prstGeom>
          <a:solidFill>
            <a:srgbClr val="ED6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SFU Helvetica Condens" panose="00000400000000000000" pitchFamily="2" charset="0"/>
                <a:ea typeface="+mn-ea"/>
                <a:cs typeface="+mn-cs"/>
              </a:rPr>
              <a:t>Start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SFU Helvetica Condens" panose="00000400000000000000" pitchFamily="2" charset="0"/>
              <a:ea typeface="+mn-ea"/>
              <a:cs typeface="+mn-cs"/>
            </a:endParaRPr>
          </a:p>
        </p:txBody>
      </p:sp>
      <p:sp>
        <p:nvSpPr>
          <p:cNvPr id="45" name="B"/>
          <p:cNvSpPr/>
          <p:nvPr/>
        </p:nvSpPr>
        <p:spPr>
          <a:xfrm>
            <a:off x="3121142" y="4157230"/>
            <a:ext cx="594619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vi-VN" sz="3200" b="1" dirty="0">
                <a:solidFill>
                  <a:srgbClr val="FFFF00"/>
                </a:solidFill>
                <a:latin typeface="+mj-lt"/>
              </a:rPr>
              <a:t>Nhiều người cùng làm sẽ hoàn thành công việc nhanh hơn.</a:t>
            </a:r>
            <a:endParaRPr lang="en-US" sz="3200" b="1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7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ok (mp3cut.net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4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 tmFilter="0,0; .5, 1; 1, 1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nodeType="withEffect" p14:presetBounceEnd="43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1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 p14:presetBounceEnd="43000">
                                      <p:stCondLst>
                                        <p:cond delay="1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2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8" fill="hold" nodeType="withEffect" p14:presetBounceEnd="43000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2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2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 p14:presetBounceEnd="43000">
                                      <p:stCondLst>
                                        <p:cond delay="16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3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3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17" presetClass="entr" presetSubtype="10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8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0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-thanh-tra-loi-dung-www_yeualo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8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0" fill="hold">
                          <p:stCondLst>
                            <p:cond delay="0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Đồng hồ đếm ngược 5 giây (online-audio-converter.com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8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9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1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6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9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0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25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30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1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33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3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41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2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4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4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52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5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8" fill="hold">
                          <p:stCondLst>
                            <p:cond delay="0"/>
                          </p:stCondLst>
                          <p:childTnLst>
                            <p:par>
                              <p:cTn id="1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0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3" grpId="1"/>
          <p:bldP spid="34" grpId="0"/>
          <p:bldP spid="34" grpId="1"/>
          <p:bldP spid="38" grpId="0" animBg="1"/>
          <p:bldP spid="38" grpId="1" animBg="1"/>
          <p:bldP spid="39" grpId="0" animBg="1"/>
          <p:bldP spid="39" grpId="1" animBg="1"/>
          <p:bldP spid="40" grpId="0" animBg="1"/>
          <p:bldP spid="40" grpId="1" animBg="1"/>
          <p:bldP spid="41" grpId="0" animBg="1"/>
          <p:bldP spid="41" grpId="1" animBg="1"/>
          <p:bldP spid="42" grpId="0" animBg="1"/>
          <p:bldP spid="42" grpId="1" animBg="1"/>
          <p:bldP spid="43" grpId="0" animBg="1"/>
          <p:bldP spid="43" grpId="1" animBg="1"/>
          <p:bldP spid="45" grpId="0"/>
          <p:bldP spid="45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ok (mp3cut.net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41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 tmFilter="0,0; .5, 1; 1, 1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>
                                      <p:stCondLst>
                                        <p:cond delay="15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8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nodeType="withEffect">
                                      <p:stCondLst>
                                        <p:cond delay="16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7" presetClass="entr" presetSubtype="1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17" presetClass="entr" presetSubtype="10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17" presetClass="entr" presetSubtype="10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17" presetClass="entr" presetSubtype="1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8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0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Am-thanh-tra-loi-dung-www_yeualo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2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5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6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7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8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9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3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8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0" fill="hold">
                          <p:stCondLst>
                            <p:cond delay="0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Đồng hồ đếm ngược 5 giây (online-audio-converter.com)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3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8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9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0" dur="50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1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6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19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0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500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25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30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1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33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36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41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2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3" dur="50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4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4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0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52" presetID="53" presetClass="exit" presetSubtype="32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53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4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157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8" fill="hold">
                          <p:stCondLst>
                            <p:cond delay="0"/>
                          </p:stCondLst>
                          <p:childTnLst>
                            <p:par>
                              <p:cTn id="1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0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1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2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3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64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5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sai-3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3" grpId="1"/>
          <p:bldP spid="34" grpId="0"/>
          <p:bldP spid="34" grpId="1"/>
          <p:bldP spid="38" grpId="0" animBg="1"/>
          <p:bldP spid="38" grpId="1" animBg="1"/>
          <p:bldP spid="39" grpId="0" animBg="1"/>
          <p:bldP spid="39" grpId="1" animBg="1"/>
          <p:bldP spid="40" grpId="0" animBg="1"/>
          <p:bldP spid="40" grpId="1" animBg="1"/>
          <p:bldP spid="41" grpId="0" animBg="1"/>
          <p:bldP spid="41" grpId="1" animBg="1"/>
          <p:bldP spid="42" grpId="0" animBg="1"/>
          <p:bldP spid="42" grpId="1" animBg="1"/>
          <p:bldP spid="43" grpId="0" animBg="1"/>
          <p:bldP spid="43" grpId="1" animBg="1"/>
          <p:bldP spid="45" grpId="0"/>
          <p:bldP spid="45" grpId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660185" y="4363265"/>
            <a:ext cx="1951630" cy="1951630"/>
          </a:xfrm>
          <a:prstGeom prst="ellipse">
            <a:avLst/>
          </a:prstGeom>
          <a:solidFill>
            <a:srgbClr val="196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7235600" y="3848210"/>
            <a:ext cx="2800800" cy="2800800"/>
          </a:xfrm>
          <a:prstGeom prst="ellipse">
            <a:avLst/>
          </a:prstGeom>
          <a:solidFill>
            <a:srgbClr val="F2E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40425" y="3543505"/>
            <a:ext cx="3591150" cy="3591150"/>
          </a:xfrm>
          <a:prstGeom prst="ellipse">
            <a:avLst/>
          </a:prstGeom>
          <a:solidFill>
            <a:srgbClr val="F28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decel="100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700000" y="70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700000" y="7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700000" y="7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043" y="110538"/>
            <a:ext cx="1060476" cy="11453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0637722" y="1254025"/>
            <a:ext cx="1408804" cy="131242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" y="5530631"/>
            <a:ext cx="12213516" cy="1401574"/>
            <a:chOff x="0" y="5530631"/>
            <a:chExt cx="12213516" cy="1401574"/>
          </a:xfrm>
        </p:grpSpPr>
        <p:sp>
          <p:nvSpPr>
            <p:cNvPr id="13" name="Rectangle 12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13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206631" y="171540"/>
            <a:ext cx="616791" cy="747111"/>
            <a:chOff x="239737" y="39970"/>
            <a:chExt cx="842766" cy="934438"/>
          </a:xfrm>
        </p:grpSpPr>
        <p:sp>
          <p:nvSpPr>
            <p:cNvPr id="26" name="Rectangle 25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231099" y="1123847"/>
            <a:ext cx="988559" cy="810354"/>
            <a:chOff x="817228" y="470330"/>
            <a:chExt cx="988558" cy="810354"/>
          </a:xfrm>
        </p:grpSpPr>
        <p:sp>
          <p:nvSpPr>
            <p:cNvPr id="29" name="Rectangle 28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5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31" name="WordArt 2"/>
          <p:cNvSpPr>
            <a:spLocks noChangeArrowheads="1" noChangeShapeType="1" noTextEdit="1"/>
          </p:cNvSpPr>
          <p:nvPr/>
        </p:nvSpPr>
        <p:spPr bwMode="auto">
          <a:xfrm>
            <a:off x="4651174" y="2049407"/>
            <a:ext cx="4321175" cy="1549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uLnTx/>
              <a:uFillTx/>
              <a:latin typeface="Times New Roman" panose="02020603050405020304"/>
              <a:ea typeface="+mn-ea"/>
              <a:cs typeface="Times New Roman" panose="02020603050405020304"/>
            </a:endParaRPr>
          </a:p>
        </p:txBody>
      </p:sp>
      <p:pic>
        <p:nvPicPr>
          <p:cNvPr id="32" name="khoi dongok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8572480" cy="104470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&#10;&#10;Description automatically generated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" b="1884"/>
          <a:stretch>
            <a:fillRect/>
          </a:stretch>
        </p:blipFill>
        <p:spPr>
          <a:xfrm>
            <a:off x="0" y="13474"/>
            <a:ext cx="18288000" cy="10287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3183286" y="8046153"/>
            <a:ext cx="5605420" cy="2227345"/>
            <a:chOff x="7450555" y="4679355"/>
            <a:chExt cx="5605420" cy="2227345"/>
          </a:xfrm>
        </p:grpSpPr>
        <p:pic>
          <p:nvPicPr>
            <p:cNvPr id="6" name="Picture 5" descr="A close up of a flower&#10;&#10;Description automatically generated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7"/>
            <a:stretch>
              <a:fillRect/>
            </a:stretch>
          </p:blipFill>
          <p:spPr>
            <a:xfrm>
              <a:off x="10279759" y="5009322"/>
              <a:ext cx="2776216" cy="1848678"/>
            </a:xfrm>
            <a:prstGeom prst="rect">
              <a:avLst/>
            </a:prstGeom>
          </p:spPr>
        </p:pic>
        <p:pic>
          <p:nvPicPr>
            <p:cNvPr id="7" name="Picture 6" descr="A close up of a flower&#10;&#10;Description automatically generated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7"/>
            <a:stretch>
              <a:fillRect/>
            </a:stretch>
          </p:blipFill>
          <p:spPr>
            <a:xfrm flipH="1">
              <a:off x="7450555" y="4679355"/>
              <a:ext cx="3322283" cy="2212303"/>
            </a:xfrm>
            <a:prstGeom prst="rect">
              <a:avLst/>
            </a:prstGeom>
          </p:spPr>
        </p:pic>
        <p:pic>
          <p:nvPicPr>
            <p:cNvPr id="8" name="Picture 7" descr="A close up of a flower&#10;&#10;Description automatically generated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800"/>
            <a:stretch>
              <a:fillRect/>
            </a:stretch>
          </p:blipFill>
          <p:spPr>
            <a:xfrm>
              <a:off x="10381268" y="5907446"/>
              <a:ext cx="1215628" cy="999254"/>
            </a:xfrm>
            <a:prstGeom prst="rect">
              <a:avLst/>
            </a:prstGeom>
          </p:spPr>
        </p:pic>
      </p:grpSp>
      <p:pic>
        <p:nvPicPr>
          <p:cNvPr id="9" name="Picture 8" descr="A picture containing toy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497" y="679336"/>
            <a:ext cx="4014297" cy="6250572"/>
          </a:xfrm>
          <a:prstGeom prst="rect">
            <a:avLst/>
          </a:prstGeom>
        </p:spPr>
      </p:pic>
      <p:pic>
        <p:nvPicPr>
          <p:cNvPr id="10" name="Picture 9" descr="A picture containing fence&#10;&#10;Description automatically generated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79"/>
          <a:stretch>
            <a:fillRect/>
          </a:stretch>
        </p:blipFill>
        <p:spPr>
          <a:xfrm>
            <a:off x="0" y="3429000"/>
            <a:ext cx="3547210" cy="5592927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591" y="50486"/>
            <a:ext cx="1219200" cy="2083113"/>
          </a:xfrm>
          <a:prstGeom prst="rect">
            <a:avLst/>
          </a:prstGeom>
        </p:spPr>
      </p:pic>
      <p:pic>
        <p:nvPicPr>
          <p:cNvPr id="12" name="Picture 11" descr="A picture containing wooden, sitting, table, black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293" y="-67761"/>
            <a:ext cx="1796737" cy="145569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5998337" y="507905"/>
            <a:ext cx="2823385" cy="740105"/>
            <a:chOff x="18176263" y="-61039"/>
            <a:chExt cx="4221503" cy="1203759"/>
          </a:xfrm>
        </p:grpSpPr>
        <p:sp>
          <p:nvSpPr>
            <p:cNvPr id="14" name="TextBox 13"/>
            <p:cNvSpPr txBox="1"/>
            <p:nvPr/>
          </p:nvSpPr>
          <p:spPr>
            <a:xfrm>
              <a:off x="18206766" y="291718"/>
              <a:ext cx="4191000" cy="851002"/>
            </a:xfrm>
            <a:prstGeom prst="rect">
              <a:avLst/>
            </a:prstGeom>
            <a:noFill/>
            <a:scene3d>
              <a:camera prst="perspectiveLeft"/>
              <a:lightRig rig="flat" dir="t"/>
            </a:scene3d>
            <a:sp3d extrusionH="1314450"/>
          </p:spPr>
          <p:txBody>
            <a:bodyPr wrap="square" rtlCol="0">
              <a:spAutoFit/>
            </a:bodyPr>
            <a:lstStyle/>
            <a:p>
              <a:r>
                <a:rPr lang="en-US" sz="2800" spc="-300" dirty="0">
                  <a:solidFill>
                    <a:srgbClr val="DC20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SVN-Kimberley" panose="02040603050506020204" pitchFamily="18" charset="0"/>
                </a:rPr>
                <a:t>TÁO</a:t>
              </a:r>
              <a:endParaRPr lang="en-US" sz="3600" spc="-300" dirty="0">
                <a:solidFill>
                  <a:srgbClr val="DC20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8176263" y="-61039"/>
              <a:ext cx="709932" cy="6507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spc="-300" dirty="0" err="1">
                  <a:solidFill>
                    <a:srgbClr val="086E14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#9Slide06 Hellvina Hand Script" pitchFamily="2" charset="0"/>
                </a:rPr>
                <a:t>Hái</a:t>
              </a:r>
              <a:endParaRPr lang="en-US" sz="200" spc="-300" dirty="0">
                <a:solidFill>
                  <a:srgbClr val="086E14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VN-Kimberley" panose="02040603050506020204" pitchFamily="18" charset="0"/>
              </a:endParaRPr>
            </a:p>
          </p:txBody>
        </p:sp>
      </p:grpSp>
      <p:sp>
        <p:nvSpPr>
          <p:cNvPr id="16" name="Thought Bubble: Cloud 15"/>
          <p:cNvSpPr/>
          <p:nvPr/>
        </p:nvSpPr>
        <p:spPr>
          <a:xfrm>
            <a:off x="4863936" y="84258"/>
            <a:ext cx="4092364" cy="2576816"/>
          </a:xfrm>
          <a:prstGeom prst="cloudCallout">
            <a:avLst>
              <a:gd name="adj1" fmla="val -42094"/>
              <a:gd name="adj2" fmla="val 64529"/>
            </a:avLst>
          </a:prstGeom>
          <a:solidFill>
            <a:srgbClr val="E3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SVN-Kimberley" panose="020406030505060202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SVN-Kimberley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VN-Kimberley" panose="02040603050506020204" pitchFamily="18" charset="0"/>
              </a:rPr>
              <a:t>mừng</a:t>
            </a:r>
            <a:endParaRPr lang="en-US" sz="3600" b="1" dirty="0">
              <a:solidFill>
                <a:srgbClr val="FF0000"/>
              </a:solidFill>
              <a:latin typeface="SVN-Kimberley" panose="02040603050506020204" pitchFamily="18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SVN-Kimberley" panose="020406030505060202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SVN-Kimberley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VN-Kimberley" panose="020406030505060202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SVN-Kimberley" panose="02040603050506020204" pitchFamily="18" charset="0"/>
              </a:rPr>
              <a:t>!</a:t>
            </a:r>
            <a:endParaRPr lang="en-US" sz="3600" b="1" dirty="0">
              <a:solidFill>
                <a:srgbClr val="FF0000"/>
              </a:solidFill>
              <a:latin typeface="SVN-Kimberley" panose="02040603050506020204" pitchFamily="18" charset="0"/>
            </a:endParaRPr>
          </a:p>
        </p:txBody>
      </p:sp>
      <p:pic>
        <p:nvPicPr>
          <p:cNvPr id="17" name="Picture 16" descr="A close up of a basket&#10;&#10;Description automatically generate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3"/>
          <a:stretch>
            <a:fillRect/>
          </a:stretch>
        </p:blipFill>
        <p:spPr>
          <a:xfrm>
            <a:off x="4991100" y="4541360"/>
            <a:ext cx="2641742" cy="2175915"/>
          </a:xfrm>
          <a:prstGeom prst="rect">
            <a:avLst/>
          </a:prstGeom>
        </p:spPr>
      </p:pic>
      <p:pic>
        <p:nvPicPr>
          <p:cNvPr id="18" name="Picture 17" descr="A close up of a basket&#10;&#10;Description automatically generate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3"/>
          <a:stretch>
            <a:fillRect/>
          </a:stretch>
        </p:blipFill>
        <p:spPr>
          <a:xfrm>
            <a:off x="6516768" y="4100668"/>
            <a:ext cx="2099409" cy="1729213"/>
          </a:xfrm>
          <a:prstGeom prst="rect">
            <a:avLst/>
          </a:prstGeom>
        </p:spPr>
      </p:pic>
      <p:pic>
        <p:nvPicPr>
          <p:cNvPr id="19" name="Picture 18" descr="A close up of a basket&#10;&#10;Description automatically generate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3"/>
          <a:stretch>
            <a:fillRect/>
          </a:stretch>
        </p:blipFill>
        <p:spPr>
          <a:xfrm>
            <a:off x="7739526" y="4253229"/>
            <a:ext cx="2641742" cy="2175915"/>
          </a:xfrm>
          <a:prstGeom prst="rect">
            <a:avLst/>
          </a:prstGeom>
        </p:spPr>
      </p:pic>
      <p:pic>
        <p:nvPicPr>
          <p:cNvPr id="20" name="Picture 19" descr="A close up of a basket&#10;&#10;Description automatically generate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3"/>
          <a:stretch>
            <a:fillRect/>
          </a:stretch>
        </p:blipFill>
        <p:spPr>
          <a:xfrm>
            <a:off x="6856891" y="5109113"/>
            <a:ext cx="2099409" cy="1729213"/>
          </a:xfrm>
          <a:prstGeom prst="rect">
            <a:avLst/>
          </a:prstGeom>
        </p:spPr>
      </p:pic>
      <p:pic>
        <p:nvPicPr>
          <p:cNvPr id="21" name="Picture 20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042" y="5629317"/>
            <a:ext cx="554557" cy="632221"/>
          </a:xfrm>
          <a:prstGeom prst="rect">
            <a:avLst/>
          </a:prstGeom>
        </p:spPr>
      </p:pic>
      <p:pic>
        <p:nvPicPr>
          <p:cNvPr id="22" name="Picture 21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213" y="5469395"/>
            <a:ext cx="554557" cy="632221"/>
          </a:xfrm>
          <a:prstGeom prst="rect">
            <a:avLst/>
          </a:prstGeom>
        </p:spPr>
      </p:pic>
      <p:pic>
        <p:nvPicPr>
          <p:cNvPr id="23" name="Picture 22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613" y="5621795"/>
            <a:ext cx="554557" cy="632221"/>
          </a:xfrm>
          <a:prstGeom prst="rect">
            <a:avLst/>
          </a:prstGeom>
        </p:spPr>
      </p:pic>
      <p:pic>
        <p:nvPicPr>
          <p:cNvPr id="24" name="Picture 23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984" y="5497291"/>
            <a:ext cx="554557" cy="632221"/>
          </a:xfrm>
          <a:prstGeom prst="rect">
            <a:avLst/>
          </a:prstGeom>
        </p:spPr>
      </p:pic>
      <p:pic>
        <p:nvPicPr>
          <p:cNvPr id="25" name="Picture 24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598" y="5562184"/>
            <a:ext cx="554557" cy="632221"/>
          </a:xfrm>
          <a:prstGeom prst="rect">
            <a:avLst/>
          </a:prstGeom>
        </p:spPr>
      </p:pic>
      <p:pic>
        <p:nvPicPr>
          <p:cNvPr id="26" name="Picture 25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335" y="5398141"/>
            <a:ext cx="399360" cy="542135"/>
          </a:xfrm>
          <a:prstGeom prst="rect">
            <a:avLst/>
          </a:prstGeom>
        </p:spPr>
      </p:pic>
      <p:pic>
        <p:nvPicPr>
          <p:cNvPr id="27" name="Picture 26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506" y="5238219"/>
            <a:ext cx="399360" cy="542135"/>
          </a:xfrm>
          <a:prstGeom prst="rect">
            <a:avLst/>
          </a:prstGeom>
        </p:spPr>
      </p:pic>
      <p:pic>
        <p:nvPicPr>
          <p:cNvPr id="28" name="Picture 27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906" y="5390619"/>
            <a:ext cx="399360" cy="542135"/>
          </a:xfrm>
          <a:prstGeom prst="rect">
            <a:avLst/>
          </a:prstGeom>
        </p:spPr>
      </p:pic>
      <p:pic>
        <p:nvPicPr>
          <p:cNvPr id="29" name="Picture 28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277" y="5266115"/>
            <a:ext cx="399360" cy="542135"/>
          </a:xfrm>
          <a:prstGeom prst="rect">
            <a:avLst/>
          </a:prstGeom>
        </p:spPr>
      </p:pic>
      <p:pic>
        <p:nvPicPr>
          <p:cNvPr id="30" name="Picture 29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891" y="5331008"/>
            <a:ext cx="399360" cy="542135"/>
          </a:xfrm>
          <a:prstGeom prst="rect">
            <a:avLst/>
          </a:prstGeom>
        </p:spPr>
      </p:pic>
      <p:pic>
        <p:nvPicPr>
          <p:cNvPr id="31" name="Picture 30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47423" y="5067105"/>
            <a:ext cx="305309" cy="348067"/>
          </a:xfrm>
          <a:prstGeom prst="rect">
            <a:avLst/>
          </a:prstGeom>
        </p:spPr>
      </p:pic>
      <p:pic>
        <p:nvPicPr>
          <p:cNvPr id="32" name="Picture 31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48594" y="4907183"/>
            <a:ext cx="305309" cy="348067"/>
          </a:xfrm>
          <a:prstGeom prst="rect">
            <a:avLst/>
          </a:prstGeom>
        </p:spPr>
      </p:pic>
      <p:pic>
        <p:nvPicPr>
          <p:cNvPr id="33" name="Picture 32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7216" y="5060413"/>
            <a:ext cx="305309" cy="348067"/>
          </a:xfrm>
          <a:prstGeom prst="rect">
            <a:avLst/>
          </a:prstGeom>
        </p:spPr>
      </p:pic>
      <p:pic>
        <p:nvPicPr>
          <p:cNvPr id="34" name="Picture 33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2333" y="4935079"/>
            <a:ext cx="305309" cy="348067"/>
          </a:xfrm>
          <a:prstGeom prst="rect">
            <a:avLst/>
          </a:prstGeom>
        </p:spPr>
      </p:pic>
      <p:pic>
        <p:nvPicPr>
          <p:cNvPr id="35" name="Picture 34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02419" y="4982941"/>
            <a:ext cx="305309" cy="348067"/>
          </a:xfrm>
          <a:prstGeom prst="rect">
            <a:avLst/>
          </a:prstGeom>
        </p:spPr>
      </p:pic>
      <p:pic>
        <p:nvPicPr>
          <p:cNvPr id="36" name="Picture 35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6796" y="6078205"/>
            <a:ext cx="305309" cy="348067"/>
          </a:xfrm>
          <a:prstGeom prst="rect">
            <a:avLst/>
          </a:prstGeom>
        </p:spPr>
      </p:pic>
      <p:pic>
        <p:nvPicPr>
          <p:cNvPr id="37" name="Picture 36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7967" y="5918283"/>
            <a:ext cx="305309" cy="348067"/>
          </a:xfrm>
          <a:prstGeom prst="rect">
            <a:avLst/>
          </a:prstGeom>
        </p:spPr>
      </p:pic>
      <p:pic>
        <p:nvPicPr>
          <p:cNvPr id="38" name="Picture 37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6589" y="6071513"/>
            <a:ext cx="305309" cy="348067"/>
          </a:xfrm>
          <a:prstGeom prst="rect">
            <a:avLst/>
          </a:prstGeom>
        </p:spPr>
      </p:pic>
      <p:pic>
        <p:nvPicPr>
          <p:cNvPr id="39" name="Picture 38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1706" y="5946179"/>
            <a:ext cx="305309" cy="348067"/>
          </a:xfrm>
          <a:prstGeom prst="rect">
            <a:avLst/>
          </a:prstGeom>
        </p:spPr>
      </p:pic>
      <p:pic>
        <p:nvPicPr>
          <p:cNvPr id="40" name="Picture 39" descr="A picture containing ball, room, drawing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1792" y="5994041"/>
            <a:ext cx="305309" cy="348067"/>
          </a:xfrm>
          <a:prstGeom prst="rect">
            <a:avLst/>
          </a:prstGeom>
        </p:spPr>
      </p:pic>
      <p:pic>
        <p:nvPicPr>
          <p:cNvPr id="41" name="ChocoboRacingWin-HoaTau-3316611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2769620" y="683832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5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decel="1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0" y="0"/>
            <a:ext cx="18288001" cy="1046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167" y="1437736"/>
            <a:ext cx="10617104" cy="5553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7558" y="476812"/>
            <a:ext cx="15773400" cy="1988344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NHANH AI ĐÚNG”</a:t>
            </a:r>
            <a:endParaRPr lang="en-US" sz="7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/>
          <p:nvPr/>
        </p:nvSpPr>
        <p:spPr bwMode="auto">
          <a:xfrm>
            <a:off x="457200" y="2160064"/>
            <a:ext cx="18070644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20000"/>
              </a:spcBef>
              <a:buClr>
                <a:srgbClr val="4472C4"/>
              </a:buClr>
              <a:buSzPct val="100000"/>
            </a:pPr>
            <a:r>
              <a:rPr lang="vi-VN" altLang="en-US" sz="4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 biểu nào sau đây </a:t>
            </a:r>
            <a:r>
              <a:rPr lang="en-US" altLang="en-US" sz="4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4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en-US" sz="4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4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0946" y="3341164"/>
            <a:ext cx="16661314" cy="143116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lvl="0" algn="just"/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vi-VN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chia sẻ thông tin bằng cách sao chép tệp vào usb rồi chuyển cho người cần</a:t>
            </a:r>
            <a:endParaRPr lang="en-US" sz="4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946" y="4772325"/>
            <a:ext cx="16661314" cy="143116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lvl="0"/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vi-VN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kết nối USB vào 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sẽ coi 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vi-VN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một ổ 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946" y="6188431"/>
            <a:ext cx="16661314" cy="784830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lvl="0"/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S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vi-VN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sao chép 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 ngắt kết nối USB khỏi máy tính đúng </a:t>
            </a:r>
            <a:r>
              <a:rPr lang="vi-VN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0946" y="7046945"/>
            <a:ext cx="16661314" cy="784830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lvl="0"/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USB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1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7558" y="476812"/>
            <a:ext cx="15773400" cy="1988344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NHANH AI ĐÚNG”</a:t>
            </a:r>
            <a:endParaRPr lang="en-US" sz="7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/>
          <p:nvPr/>
        </p:nvSpPr>
        <p:spPr bwMode="auto">
          <a:xfrm>
            <a:off x="457200" y="2160064"/>
            <a:ext cx="18070644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20000"/>
              </a:spcBef>
              <a:buClr>
                <a:srgbClr val="4472C4"/>
              </a:buClr>
              <a:buSzPct val="100000"/>
            </a:pPr>
            <a:r>
              <a:rPr lang="vi-VN" altLang="en-US" sz="4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điền các cụm từ </a:t>
            </a: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trữ </a:t>
            </a:r>
            <a:r>
              <a:rPr lang="vi-VN" altLang="en-US" sz="4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chỗ chấm cho đúng</a:t>
            </a:r>
            <a:endParaRPr lang="en-US" altLang="en-US" sz="4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0946" y="3341164"/>
            <a:ext cx="16661314" cy="1615827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lvl="0" algn="just"/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cần 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</a:t>
            </a:r>
            <a:r>
              <a:rPr lang="vi-VN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</a:t>
            </a:r>
            <a:r>
              <a:rPr lang="vi-VN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</a:t>
            </a:r>
            <a:r>
              <a:rPr lang="vi-VN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để hoàn thành công việc </a:t>
            </a:r>
            <a:r>
              <a:rPr lang="vi-VN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946" y="5582481"/>
            <a:ext cx="16661314" cy="1492716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lvl="0"/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nhiều cách để chia sẻ thông </a:t>
            </a:r>
            <a:r>
              <a:rPr lang="vi-VN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</a:t>
            </a:r>
            <a:r>
              <a:rPr 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v</a:t>
            </a:r>
            <a:r>
              <a:rPr lang="vi-VN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 gửi qua </a:t>
            </a:r>
            <a:r>
              <a:rPr 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</a:t>
            </a:r>
            <a:r>
              <a:rPr lang="vi-VN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vi-VN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các thiết bị </a:t>
            </a:r>
            <a:r>
              <a:rPr 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……………..</a:t>
            </a:r>
            <a:r>
              <a:rPr lang="vi-VN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động</a:t>
            </a:r>
            <a:r>
              <a:rPr 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ubtitle 2"/>
          <p:cNvSpPr txBox="1"/>
          <p:nvPr/>
        </p:nvSpPr>
        <p:spPr bwMode="auto">
          <a:xfrm>
            <a:off x="5061857" y="3341164"/>
            <a:ext cx="2211355" cy="83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20000"/>
              </a:spcBef>
              <a:buClr>
                <a:srgbClr val="4472C4"/>
              </a:buClr>
              <a:buSzPct val="100000"/>
            </a:pP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tác</a:t>
            </a:r>
            <a:endParaRPr lang="en-US" altLang="en-US" sz="4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Subtitle 2"/>
          <p:cNvSpPr txBox="1"/>
          <p:nvPr/>
        </p:nvSpPr>
        <p:spPr bwMode="auto">
          <a:xfrm>
            <a:off x="8536134" y="3380779"/>
            <a:ext cx="19127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20000"/>
              </a:spcBef>
              <a:buClr>
                <a:srgbClr val="4472C4"/>
              </a:buClr>
              <a:buSzPct val="100000"/>
            </a:pP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</a:t>
            </a:r>
            <a:endParaRPr lang="en-US" altLang="en-US" sz="4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Subtitle 2"/>
          <p:cNvSpPr txBox="1"/>
          <p:nvPr/>
        </p:nvSpPr>
        <p:spPr bwMode="auto">
          <a:xfrm>
            <a:off x="12910043" y="5486284"/>
            <a:ext cx="1632857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20000"/>
              </a:spcBef>
              <a:buClr>
                <a:srgbClr val="4472C4"/>
              </a:buClr>
              <a:buSzPct val="100000"/>
            </a:pP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endParaRPr lang="en-US" altLang="en-US" sz="4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Subtitle 2"/>
          <p:cNvSpPr txBox="1"/>
          <p:nvPr/>
        </p:nvSpPr>
        <p:spPr bwMode="auto">
          <a:xfrm>
            <a:off x="5207648" y="6173031"/>
            <a:ext cx="2080727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20000"/>
              </a:spcBef>
              <a:buClr>
                <a:srgbClr val="4472C4"/>
              </a:buClr>
              <a:buSzPct val="100000"/>
            </a:pPr>
            <a:r>
              <a:rPr lang="vi-VN" altLang="en-US" sz="4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trữ</a:t>
            </a:r>
            <a:endParaRPr lang="en-US" altLang="en-US" sz="4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885950" y="3366452"/>
            <a:ext cx="16103470" cy="2908414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lvl="0" algn="ctr"/>
            <a:r>
              <a: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ytone One"/>
              </a:rPr>
              <a:t>CHỦ ĐỀ 3. TỔ CHỨC LƯU TRỮ, </a:t>
            </a:r>
            <a:endParaRPr lang="vi-VN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Paytone One"/>
            </a:endParaRPr>
          </a:p>
          <a:p>
            <a:pPr lvl="0" algn="ctr"/>
            <a:r>
              <a: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Paytone One"/>
              </a:rPr>
              <a:t>TÌM KIẾM VÀ TRAO ĐỔI THÔNG TIN</a:t>
            </a:r>
            <a:endParaRPr lang="vi-VN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6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085849" y="5569551"/>
            <a:ext cx="16604991" cy="224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>
              <a:lnSpc>
                <a:spcPct val="119000"/>
              </a:lnSpc>
            </a:pPr>
            <a:r>
              <a:rPr lang="vi-VN" sz="6000" b="1" dirty="0" smtClean="0">
                <a:solidFill>
                  <a:srgbClr val="0000CC"/>
                </a:solidFill>
                <a:latin typeface="+mj-lt"/>
              </a:rPr>
              <a:t>BÀI 3: TÌM KIẾM THÔNG TIN TRONG GIẢI QUYẾT VẤN ĐỀ</a:t>
            </a:r>
            <a:r>
              <a:rPr lang="en-US" sz="6000" b="1" dirty="0" smtClean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  <a:endParaRPr lang="vi-VN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83" y="-57149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 bwMode="auto">
          <a:xfrm>
            <a:off x="-5493546" y="-26194"/>
            <a:ext cx="10891841" cy="10287002"/>
            <a:chOff x="-2222500" y="1600200"/>
            <a:chExt cx="4770438" cy="4824413"/>
          </a:xfrm>
        </p:grpSpPr>
        <p:sp>
          <p:nvSpPr>
            <p:cNvPr id="15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6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-731043" y="4980551"/>
            <a:ext cx="587454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6600" b="1" dirty="0">
                <a:solidFill>
                  <a:srgbClr val="FF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6600" b="1" dirty="0">
              <a:solidFill>
                <a:srgbClr val="FF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343402" y="3657616"/>
            <a:ext cx="13830300" cy="2046350"/>
            <a:chOff x="2904687" y="2243621"/>
            <a:chExt cx="8580963" cy="908655"/>
          </a:xfrm>
        </p:grpSpPr>
        <p:sp>
          <p:nvSpPr>
            <p:cNvPr id="19" name="Oval 18"/>
            <p:cNvSpPr/>
            <p:nvPr/>
          </p:nvSpPr>
          <p:spPr>
            <a:xfrm>
              <a:off x="2904687" y="2374232"/>
              <a:ext cx="687734" cy="6104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48" name="Chevron 47"/>
            <p:cNvSpPr/>
            <p:nvPr/>
          </p:nvSpPr>
          <p:spPr>
            <a:xfrm>
              <a:off x="3542942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AutoShape 47"/>
            <p:cNvSpPr>
              <a:spLocks noChangeArrowheads="1"/>
            </p:cNvSpPr>
            <p:nvPr/>
          </p:nvSpPr>
          <p:spPr bwMode="gray">
            <a:xfrm>
              <a:off x="3810056" y="2243621"/>
              <a:ext cx="7675594" cy="908655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889204" y="5998578"/>
            <a:ext cx="13499621" cy="2046350"/>
            <a:chOff x="3021825" y="2309513"/>
            <a:chExt cx="7755655" cy="716493"/>
          </a:xfrm>
        </p:grpSpPr>
        <p:sp>
          <p:nvSpPr>
            <p:cNvPr id="64" name="Oval 63"/>
            <p:cNvSpPr/>
            <p:nvPr/>
          </p:nvSpPr>
          <p:spPr>
            <a:xfrm>
              <a:off x="3021825" y="2346715"/>
              <a:ext cx="687734" cy="52050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65" name="Chevron 64"/>
            <p:cNvSpPr/>
            <p:nvPr/>
          </p:nvSpPr>
          <p:spPr>
            <a:xfrm>
              <a:off x="3709558" y="2392199"/>
              <a:ext cx="294590" cy="45789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AutoShape 47"/>
            <p:cNvSpPr>
              <a:spLocks noChangeArrowheads="1"/>
            </p:cNvSpPr>
            <p:nvPr/>
          </p:nvSpPr>
          <p:spPr bwMode="gray">
            <a:xfrm>
              <a:off x="3983208" y="2309513"/>
              <a:ext cx="6794272" cy="716493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5486401" y="1654954"/>
            <a:ext cx="13799125" cy="149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 TÌM KIẾM THÔNG TIN TRONG GIẢI QUYẾT VẤN ĐỀ</a:t>
            </a:r>
            <a:r>
              <a:rPr lang="en-US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</a:t>
            </a:r>
            <a:r>
              <a:rPr lang="en-US" altLang="en-US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endParaRPr lang="en-US" altLang="en-US" sz="4200" b="1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9374" y="3671858"/>
            <a:ext cx="11337128" cy="2077417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algn="just"/>
            <a:r>
              <a:rPr lang="vi-VN" sz="4200" b="1" dirty="0">
                <a:latin typeface="+mj-lt"/>
              </a:rPr>
              <a:t>Định giải thích được sự cần thiết tầm quan trọng của việc thu thập và tìm kiếm thông tin trong giải quyết vấn </a:t>
            </a:r>
            <a:r>
              <a:rPr lang="vi-VN" sz="4200" b="1" dirty="0" smtClean="0">
                <a:latin typeface="+mj-lt"/>
              </a:rPr>
              <a:t>đề</a:t>
            </a:r>
            <a:r>
              <a:rPr lang="en-US" sz="4200" b="1" dirty="0" smtClean="0">
                <a:latin typeface="+mj-lt"/>
              </a:rPr>
              <a:t>.</a:t>
            </a:r>
            <a:endParaRPr lang="en-US" sz="42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0173" y="6220438"/>
            <a:ext cx="10448520" cy="1431161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algn="just"/>
            <a:r>
              <a:rPr lang="vi-VN" sz="4200" dirty="0" smtClean="0">
                <a:latin typeface="+mj-lt"/>
              </a:rPr>
              <a:t> </a:t>
            </a:r>
            <a:r>
              <a:rPr lang="vi-VN" sz="4200" b="1" dirty="0">
                <a:latin typeface="+mj-lt"/>
              </a:rPr>
              <a:t>Tìm kiếm và chọn được thông tin phù hợp với vấn đề cần giải quyết</a:t>
            </a:r>
            <a:endParaRPr lang="en-US" sz="4200" b="1" dirty="0"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566585" y="8214458"/>
            <a:ext cx="14332108" cy="2046350"/>
            <a:chOff x="3021825" y="2309513"/>
            <a:chExt cx="7755655" cy="716493"/>
          </a:xfrm>
        </p:grpSpPr>
        <p:sp>
          <p:nvSpPr>
            <p:cNvPr id="22" name="Oval 21"/>
            <p:cNvSpPr/>
            <p:nvPr/>
          </p:nvSpPr>
          <p:spPr>
            <a:xfrm>
              <a:off x="3021825" y="2346715"/>
              <a:ext cx="687734" cy="52050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23" name="Chevron 22"/>
            <p:cNvSpPr/>
            <p:nvPr/>
          </p:nvSpPr>
          <p:spPr>
            <a:xfrm>
              <a:off x="3709558" y="2392199"/>
              <a:ext cx="294590" cy="45789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AutoShape 47"/>
            <p:cNvSpPr>
              <a:spLocks noChangeArrowheads="1"/>
            </p:cNvSpPr>
            <p:nvPr/>
          </p:nvSpPr>
          <p:spPr bwMode="gray">
            <a:xfrm>
              <a:off x="3983208" y="2309513"/>
              <a:ext cx="6794272" cy="716493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337623" y="8522052"/>
            <a:ext cx="10448520" cy="1431161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algn="just"/>
            <a:r>
              <a:rPr lang="vi-VN" sz="4200" dirty="0" smtClean="0">
                <a:latin typeface="+mj-lt"/>
              </a:rPr>
              <a:t> </a:t>
            </a:r>
            <a:r>
              <a:rPr lang="vi-VN" sz="4200" b="1" dirty="0">
                <a:latin typeface="+mj-lt"/>
              </a:rPr>
              <a:t>T</a:t>
            </a:r>
            <a:r>
              <a:rPr lang="vi-VN" sz="4200" b="1" dirty="0" smtClean="0">
                <a:latin typeface="+mj-lt"/>
              </a:rPr>
              <a:t>hể </a:t>
            </a:r>
            <a:r>
              <a:rPr lang="vi-VN" sz="4200" b="1" dirty="0">
                <a:latin typeface="+mj-lt"/>
              </a:rPr>
              <a:t>hiện được sự hợp tác với người khác để giải quyết vấn đề cụ thể</a:t>
            </a:r>
            <a:endParaRPr lang="en-US" sz="4200" b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5" grpId="0"/>
      <p:bldP spid="6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14"/>
          <p:cNvGrpSpPr/>
          <p:nvPr/>
        </p:nvGrpSpPr>
        <p:grpSpPr>
          <a:xfrm>
            <a:off x="628860" y="1133470"/>
            <a:ext cx="17030279" cy="8355926"/>
            <a:chOff x="0" y="329912"/>
            <a:chExt cx="22707039" cy="11141234"/>
          </a:xfrm>
        </p:grpSpPr>
        <p:sp>
          <p:nvSpPr>
            <p:cNvPr id="114" name="Google Shape;114;p14"/>
            <p:cNvSpPr txBox="1"/>
            <p:nvPr/>
          </p:nvSpPr>
          <p:spPr>
            <a:xfrm>
              <a:off x="8494280" y="329912"/>
              <a:ext cx="5718477" cy="6048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115" name="Google Shape;115;p14"/>
            <p:cNvGrpSpPr/>
            <p:nvPr/>
          </p:nvGrpSpPr>
          <p:grpSpPr>
            <a:xfrm>
              <a:off x="0" y="412858"/>
              <a:ext cx="22707039" cy="11058288"/>
              <a:chOff x="0" y="-569540"/>
              <a:chExt cx="4485341" cy="2184353"/>
            </a:xfrm>
          </p:grpSpPr>
          <p:sp>
            <p:nvSpPr>
              <p:cNvPr id="116" name="Google Shape;116;p14"/>
              <p:cNvSpPr/>
              <p:nvPr/>
            </p:nvSpPr>
            <p:spPr>
              <a:xfrm>
                <a:off x="0" y="-569540"/>
                <a:ext cx="4485341" cy="2184353"/>
              </a:xfrm>
              <a:custGeom>
                <a:avLst/>
                <a:gdLst/>
                <a:ahLst/>
                <a:cxnLst/>
                <a:rect l="l" t="t" r="r" b="b"/>
                <a:pathLst>
                  <a:path w="4485341" h="1614813" extrusionOk="0">
                    <a:moveTo>
                      <a:pt x="23184" y="0"/>
                    </a:moveTo>
                    <a:lnTo>
                      <a:pt x="4462156" y="0"/>
                    </a:lnTo>
                    <a:cubicBezTo>
                      <a:pt x="4468306" y="0"/>
                      <a:pt x="4474202" y="2443"/>
                      <a:pt x="4478550" y="6791"/>
                    </a:cubicBezTo>
                    <a:cubicBezTo>
                      <a:pt x="4482898" y="11139"/>
                      <a:pt x="4485341" y="17036"/>
                      <a:pt x="4485341" y="23184"/>
                    </a:cubicBezTo>
                    <a:lnTo>
                      <a:pt x="4485341" y="1591629"/>
                    </a:lnTo>
                    <a:cubicBezTo>
                      <a:pt x="4485341" y="1604433"/>
                      <a:pt x="4474961" y="1614813"/>
                      <a:pt x="4462156" y="1614813"/>
                    </a:cubicBezTo>
                    <a:lnTo>
                      <a:pt x="23184" y="1614813"/>
                    </a:lnTo>
                    <a:cubicBezTo>
                      <a:pt x="17036" y="1614813"/>
                      <a:pt x="11139" y="1612371"/>
                      <a:pt x="6791" y="1608023"/>
                    </a:cubicBezTo>
                    <a:cubicBezTo>
                      <a:pt x="2443" y="1603675"/>
                      <a:pt x="0" y="1597778"/>
                      <a:pt x="0" y="1591629"/>
                    </a:cubicBezTo>
                    <a:lnTo>
                      <a:pt x="0" y="23184"/>
                    </a:lnTo>
                    <a:cubicBezTo>
                      <a:pt x="0" y="17036"/>
                      <a:pt x="2443" y="11139"/>
                      <a:pt x="6791" y="6791"/>
                    </a:cubicBezTo>
                    <a:cubicBezTo>
                      <a:pt x="11139" y="2443"/>
                      <a:pt x="17036" y="0"/>
                      <a:pt x="23184" y="0"/>
                    </a:cubicBezTo>
                    <a:close/>
                  </a:path>
                </a:pathLst>
              </a:custGeom>
              <a:solidFill>
                <a:srgbClr val="ABE7F5"/>
              </a:solidFill>
              <a:ln w="666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7" name="Google Shape;117;p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0" name="Google Shape;120;p14"/>
            <p:cNvSpPr txBox="1"/>
            <p:nvPr/>
          </p:nvSpPr>
          <p:spPr>
            <a:xfrm>
              <a:off x="8568648" y="412860"/>
              <a:ext cx="5569743" cy="58910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30" name="Picture 29"/>
          <p:cNvPicPr/>
          <p:nvPr/>
        </p:nvPicPr>
        <p:blipFill>
          <a:blip r:embed="rId2"/>
          <a:stretch>
            <a:fillRect/>
          </a:stretch>
        </p:blipFill>
        <p:spPr>
          <a:xfrm>
            <a:off x="1071138" y="1721973"/>
            <a:ext cx="1229282" cy="961647"/>
          </a:xfrm>
          <a:prstGeom prst="rect">
            <a:avLst/>
          </a:prstGeom>
        </p:spPr>
      </p:pic>
      <p:sp>
        <p:nvSpPr>
          <p:cNvPr id="31" name="Google Shape;125;p14"/>
          <p:cNvSpPr txBox="1"/>
          <p:nvPr/>
        </p:nvSpPr>
        <p:spPr>
          <a:xfrm>
            <a:off x="1588702" y="1754859"/>
            <a:ext cx="4927773" cy="948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500" dirty="0" err="1">
                <a:solidFill>
                  <a:srgbClr val="0000CC"/>
                </a:solidFill>
                <a:latin typeface="Paytone One"/>
                <a:sym typeface="Paytone One"/>
              </a:rPr>
              <a:t>Khởi</a:t>
            </a:r>
            <a:r>
              <a:rPr lang="vi-VN" sz="4500" dirty="0">
                <a:solidFill>
                  <a:srgbClr val="0000CC"/>
                </a:solidFill>
                <a:latin typeface="Paytone One"/>
                <a:sym typeface="Paytone One"/>
              </a:rPr>
              <a:t> </a:t>
            </a:r>
            <a:r>
              <a:rPr lang="vi-VN" sz="4500" dirty="0" err="1">
                <a:solidFill>
                  <a:srgbClr val="0000CC"/>
                </a:solidFill>
                <a:latin typeface="Paytone One"/>
                <a:sym typeface="Paytone One"/>
              </a:rPr>
              <a:t>động</a:t>
            </a:r>
            <a:endParaRPr dirty="0">
              <a:solidFill>
                <a:srgbClr val="0000CC"/>
              </a:solidFill>
            </a:endParaRPr>
          </a:p>
        </p:txBody>
      </p:sp>
      <p:sp>
        <p:nvSpPr>
          <p:cNvPr id="32" name="Google Shape;124;p14"/>
          <p:cNvSpPr txBox="1"/>
          <p:nvPr/>
        </p:nvSpPr>
        <p:spPr>
          <a:xfrm>
            <a:off x="1447799" y="3044223"/>
            <a:ext cx="15392400" cy="5256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vi-VN" sz="4000" dirty="0">
                <a:latin typeface="+mj-lt"/>
              </a:rPr>
              <a:t>Ba </a:t>
            </a:r>
            <a:r>
              <a:rPr lang="vi-VN" sz="4000" dirty="0" err="1">
                <a:latin typeface="+mj-lt"/>
              </a:rPr>
              <a:t>bạn</a:t>
            </a:r>
            <a:r>
              <a:rPr lang="vi-VN" sz="4000" dirty="0">
                <a:latin typeface="+mj-lt"/>
              </a:rPr>
              <a:t> An, Minh, </a:t>
            </a:r>
            <a:r>
              <a:rPr lang="vi-VN" sz="4000" dirty="0" err="1">
                <a:latin typeface="+mj-lt"/>
              </a:rPr>
              <a:t>và</a:t>
            </a:r>
            <a:r>
              <a:rPr lang="vi-VN" sz="4000" dirty="0">
                <a:latin typeface="+mj-lt"/>
              </a:rPr>
              <a:t> Khoa </a:t>
            </a:r>
            <a:r>
              <a:rPr lang="vi-VN" sz="4000" dirty="0" err="1">
                <a:latin typeface="+mj-lt"/>
              </a:rPr>
              <a:t>đều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có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một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kỳ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nghỉ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hè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đáng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nhớ</a:t>
            </a:r>
            <a:r>
              <a:rPr lang="vi-VN" sz="4000" dirty="0">
                <a:latin typeface="+mj-lt"/>
              </a:rPr>
              <a:t>. An </a:t>
            </a:r>
            <a:r>
              <a:rPr lang="vi-VN" sz="4000" dirty="0" err="1">
                <a:latin typeface="+mj-lt"/>
              </a:rPr>
              <a:t>thưởng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thức</a:t>
            </a:r>
            <a:r>
              <a:rPr lang="vi-VN" sz="4000" dirty="0">
                <a:latin typeface="+mj-lt"/>
              </a:rPr>
              <a:t> Nha Trang, Khoa </a:t>
            </a:r>
            <a:r>
              <a:rPr lang="vi-VN" sz="4000" dirty="0" err="1">
                <a:latin typeface="+mj-lt"/>
              </a:rPr>
              <a:t>khám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phá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Đà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Lạt</a:t>
            </a:r>
            <a:r>
              <a:rPr lang="vi-VN" sz="4000" dirty="0">
                <a:latin typeface="+mj-lt"/>
              </a:rPr>
              <a:t>, Minh </a:t>
            </a:r>
            <a:r>
              <a:rPr lang="vi-VN" sz="4000" dirty="0" err="1">
                <a:latin typeface="+mj-lt"/>
              </a:rPr>
              <a:t>trải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nghiệm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cuộc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sống</a:t>
            </a:r>
            <a:r>
              <a:rPr lang="vi-VN" sz="4000" dirty="0">
                <a:latin typeface="+mj-lt"/>
              </a:rPr>
              <a:t> ở </a:t>
            </a:r>
            <a:r>
              <a:rPr lang="vi-VN" sz="4000" dirty="0" err="1">
                <a:latin typeface="+mj-lt"/>
              </a:rPr>
              <a:t>Úc</a:t>
            </a:r>
            <a:r>
              <a:rPr lang="vi-VN" sz="4000" dirty="0">
                <a:latin typeface="+mj-lt"/>
              </a:rPr>
              <a:t>. </a:t>
            </a:r>
            <a:r>
              <a:rPr lang="vi-VN" sz="4000" dirty="0" err="1">
                <a:latin typeface="+mj-lt"/>
              </a:rPr>
              <a:t>Họ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chuẩn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bị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kỹ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lưỡng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với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đầy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đủ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đồ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dùng</a:t>
            </a:r>
            <a:r>
              <a:rPr lang="vi-VN" sz="4000" dirty="0">
                <a:latin typeface="+mj-lt"/>
              </a:rPr>
              <a:t> như </a:t>
            </a:r>
            <a:r>
              <a:rPr lang="vi-VN" sz="4000" dirty="0" err="1">
                <a:latin typeface="+mj-lt"/>
              </a:rPr>
              <a:t>quần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áo</a:t>
            </a:r>
            <a:r>
              <a:rPr lang="vi-VN" sz="4000" dirty="0">
                <a:latin typeface="+mj-lt"/>
              </a:rPr>
              <a:t> bơi, ô, </a:t>
            </a:r>
            <a:r>
              <a:rPr lang="vi-VN" sz="4000" dirty="0" err="1">
                <a:latin typeface="+mj-lt"/>
              </a:rPr>
              <a:t>kính</a:t>
            </a:r>
            <a:r>
              <a:rPr lang="vi-VN" sz="4000" dirty="0">
                <a:latin typeface="+mj-lt"/>
              </a:rPr>
              <a:t> bơi, kem </a:t>
            </a:r>
            <a:r>
              <a:rPr lang="vi-VN" sz="4000" dirty="0" err="1">
                <a:latin typeface="+mj-lt"/>
              </a:rPr>
              <a:t>chống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nắng</a:t>
            </a:r>
            <a:r>
              <a:rPr lang="vi-VN" sz="4000" dirty="0">
                <a:latin typeface="+mj-lt"/>
              </a:rPr>
              <a:t>. </a:t>
            </a:r>
            <a:r>
              <a:rPr lang="vi-VN" sz="4000" dirty="0" err="1">
                <a:latin typeface="+mj-lt"/>
              </a:rPr>
              <a:t>Cả</a:t>
            </a:r>
            <a:r>
              <a:rPr lang="vi-VN" sz="4000" dirty="0">
                <a:latin typeface="+mj-lt"/>
              </a:rPr>
              <a:t> ba </a:t>
            </a:r>
            <a:r>
              <a:rPr lang="vi-VN" sz="4000" dirty="0" err="1">
                <a:latin typeface="+mj-lt"/>
              </a:rPr>
              <a:t>đều</a:t>
            </a:r>
            <a:r>
              <a:rPr lang="vi-VN" sz="4000" dirty="0">
                <a:latin typeface="+mj-lt"/>
              </a:rPr>
              <a:t> hy </a:t>
            </a:r>
            <a:r>
              <a:rPr lang="vi-VN" sz="4000" dirty="0" err="1">
                <a:latin typeface="+mj-lt"/>
              </a:rPr>
              <a:t>vọng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tận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hưởng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chuyến</a:t>
            </a:r>
            <a:r>
              <a:rPr lang="vi-VN" sz="4000" dirty="0">
                <a:latin typeface="+mj-lt"/>
              </a:rPr>
              <a:t> đi </a:t>
            </a:r>
            <a:r>
              <a:rPr lang="vi-VN" sz="4000" dirty="0" err="1">
                <a:latin typeface="+mj-lt"/>
              </a:rPr>
              <a:t>thú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vị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và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học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được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nhiều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bài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học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từ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trải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nghiệm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đó</a:t>
            </a:r>
            <a:r>
              <a:rPr lang="vi-VN" sz="4000" dirty="0">
                <a:latin typeface="+mj-lt"/>
              </a:rPr>
              <a:t>.</a:t>
            </a:r>
            <a:endParaRPr lang="vi-VN" sz="4000" dirty="0">
              <a:latin typeface="+mj-lt"/>
            </a:endParaRPr>
          </a:p>
          <a:p>
            <a:pPr lvl="0" algn="just">
              <a:lnSpc>
                <a:spcPct val="122000"/>
              </a:lnSpc>
            </a:pPr>
            <a:endParaRPr lang="vi-VN" sz="4000" dirty="0">
              <a:latin typeface="+mj-lt"/>
            </a:endParaRPr>
          </a:p>
          <a:p>
            <a:pPr lvl="0" algn="just">
              <a:lnSpc>
                <a:spcPct val="122000"/>
              </a:lnSpc>
            </a:pPr>
            <a:r>
              <a:rPr lang="vi-VN" sz="4000" b="1" dirty="0">
                <a:latin typeface="+mj-lt"/>
              </a:rPr>
              <a:t>Em </a:t>
            </a:r>
            <a:r>
              <a:rPr lang="vi-VN" sz="4000" b="1" dirty="0" err="1">
                <a:latin typeface="+mj-lt"/>
              </a:rPr>
              <a:t>hãy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đoán</a:t>
            </a:r>
            <a:r>
              <a:rPr lang="vi-VN" sz="4000" b="1" dirty="0">
                <a:latin typeface="+mj-lt"/>
              </a:rPr>
              <a:t> xem </a:t>
            </a:r>
            <a:r>
              <a:rPr lang="vi-VN" sz="4000" b="1" dirty="0" err="1">
                <a:latin typeface="+mj-lt"/>
              </a:rPr>
              <a:t>kì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nghỉ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hè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của</a:t>
            </a:r>
            <a:r>
              <a:rPr lang="vi-VN" sz="4000" b="1" dirty="0">
                <a:latin typeface="+mj-lt"/>
              </a:rPr>
              <a:t> ba </a:t>
            </a:r>
            <a:r>
              <a:rPr lang="vi-VN" sz="4000" b="1" dirty="0" err="1">
                <a:latin typeface="+mj-lt"/>
              </a:rPr>
              <a:t>bạn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có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thành</a:t>
            </a:r>
            <a:r>
              <a:rPr lang="vi-VN" sz="4000" b="1" dirty="0">
                <a:latin typeface="+mj-lt"/>
              </a:rPr>
              <a:t> công không</a:t>
            </a:r>
            <a:r>
              <a:rPr lang="vi-VN" sz="4000" dirty="0">
                <a:latin typeface="+mj-lt"/>
              </a:rPr>
              <a:t>.</a:t>
            </a:r>
            <a:endParaRPr lang="vi-VN" sz="4000" b="0" i="0" u="none" strike="noStrike" cap="none" dirty="0">
              <a:solidFill>
                <a:srgbClr val="000000"/>
              </a:solidFill>
              <a:latin typeface="+mj-lt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pic>
        <p:nvPicPr>
          <p:cNvPr id="25" name="Google Shape;336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15333120" y="491272"/>
            <a:ext cx="2326019" cy="1665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artoon cats and flowers on a green background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9" y="0"/>
            <a:ext cx="18255341" cy="9913052"/>
          </a:xfrm>
          <a:prstGeom prst="rect">
            <a:avLst/>
          </a:prstGeom>
        </p:spPr>
      </p:pic>
      <p:grpSp>
        <p:nvGrpSpPr>
          <p:cNvPr id="317" name="Google Shape;317;p21"/>
          <p:cNvGrpSpPr/>
          <p:nvPr/>
        </p:nvGrpSpPr>
        <p:grpSpPr>
          <a:xfrm>
            <a:off x="371565" y="2720893"/>
            <a:ext cx="17544871" cy="7192159"/>
            <a:chOff x="0" y="-38100"/>
            <a:chExt cx="4620871" cy="1894231"/>
          </a:xfrm>
        </p:grpSpPr>
        <p:sp>
          <p:nvSpPr>
            <p:cNvPr id="318" name="Google Shape;318;p21"/>
            <p:cNvSpPr/>
            <p:nvPr/>
          </p:nvSpPr>
          <p:spPr>
            <a:xfrm>
              <a:off x="0" y="0"/>
              <a:ext cx="4620871" cy="1856131"/>
            </a:xfrm>
            <a:custGeom>
              <a:avLst/>
              <a:gdLst/>
              <a:ahLst/>
              <a:cxnLst/>
              <a:rect l="l" t="t" r="r" b="b"/>
              <a:pathLst>
                <a:path w="4620871" h="1856131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1856131"/>
                  </a:lnTo>
                  <a:lnTo>
                    <a:pt x="0" y="1856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319" name="Google Shape;319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0" name="Google Shape;320;p21"/>
          <p:cNvGrpSpPr/>
          <p:nvPr/>
        </p:nvGrpSpPr>
        <p:grpSpPr>
          <a:xfrm>
            <a:off x="435576" y="2775879"/>
            <a:ext cx="17416848" cy="7061078"/>
            <a:chOff x="0" y="-38100"/>
            <a:chExt cx="4587153" cy="1859708"/>
          </a:xfrm>
        </p:grpSpPr>
        <p:sp>
          <p:nvSpPr>
            <p:cNvPr id="321" name="Google Shape;321;p21"/>
            <p:cNvSpPr/>
            <p:nvPr/>
          </p:nvSpPr>
          <p:spPr>
            <a:xfrm>
              <a:off x="0" y="0"/>
              <a:ext cx="4587153" cy="1821608"/>
            </a:xfrm>
            <a:custGeom>
              <a:avLst/>
              <a:gdLst/>
              <a:ahLst/>
              <a:cxnLst/>
              <a:rect l="l" t="t" r="r" b="b"/>
              <a:pathLst>
                <a:path w="4587153" h="1821608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1821608"/>
                  </a:lnTo>
                  <a:lnTo>
                    <a:pt x="0" y="1821608"/>
                  </a:ln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</p:sp>
        <p:sp>
          <p:nvSpPr>
            <p:cNvPr id="322" name="Google Shape;322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Calibri" panose="020F0502020204030204"/>
              </a:endParaRPr>
            </a:p>
          </p:txBody>
        </p:sp>
      </p:grpSp>
      <p:sp>
        <p:nvSpPr>
          <p:cNvPr id="335" name="Google Shape;335;p21"/>
          <p:cNvSpPr txBox="1"/>
          <p:nvPr/>
        </p:nvSpPr>
        <p:spPr>
          <a:xfrm>
            <a:off x="2612071" y="247532"/>
            <a:ext cx="1406412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b="1" dirty="0" smtClean="0">
                <a:solidFill>
                  <a:schemeClr val="tx1"/>
                </a:solidFill>
                <a:latin typeface="+mj-lt"/>
                <a:sym typeface="Paytone One"/>
              </a:rPr>
              <a:t>1. SỰ CẦN THIẾT, TẦM QUAN TRỌNG CỦA VIỆC THU THẬP, TÌM KIẾM THÔNG TIN</a:t>
            </a:r>
            <a:endParaRPr lang="vi-VN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8" name="Google Shape;338;p21"/>
          <p:cNvSpPr txBox="1"/>
          <p:nvPr/>
        </p:nvSpPr>
        <p:spPr>
          <a:xfrm>
            <a:off x="977725" y="4022929"/>
            <a:ext cx="8385419" cy="197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>
                <a:latin typeface="+mj-lt"/>
              </a:rPr>
              <a:t>1. Nha Trang </a:t>
            </a:r>
            <a:r>
              <a:rPr lang="vi-VN" sz="3200" dirty="0" err="1">
                <a:latin typeface="+mj-lt"/>
              </a:rPr>
              <a:t>là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thành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phố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biển</a:t>
            </a:r>
            <a:r>
              <a:rPr lang="vi-VN" sz="3200" dirty="0">
                <a:latin typeface="+mj-lt"/>
              </a:rPr>
              <a:t>, </a:t>
            </a:r>
            <a:r>
              <a:rPr lang="vi-VN" sz="3200" dirty="0" err="1">
                <a:latin typeface="+mj-lt"/>
              </a:rPr>
              <a:t>thời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tiết</a:t>
            </a:r>
            <a:r>
              <a:rPr lang="vi-VN" sz="3200" dirty="0">
                <a:latin typeface="+mj-lt"/>
              </a:rPr>
              <a:t> quanh năm </a:t>
            </a:r>
            <a:r>
              <a:rPr lang="vi-VN" sz="3200" dirty="0" err="1">
                <a:latin typeface="+mj-lt"/>
              </a:rPr>
              <a:t>nắng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nóng</a:t>
            </a:r>
            <a:r>
              <a:rPr lang="vi-VN" sz="3200" dirty="0">
                <a:latin typeface="+mj-lt"/>
              </a:rPr>
              <a:t>. </a:t>
            </a:r>
            <a:r>
              <a:rPr lang="vi-VN" sz="3200" dirty="0" err="1">
                <a:latin typeface="+mj-lt"/>
              </a:rPr>
              <a:t>Với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những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gì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chuẩn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bị</a:t>
            </a:r>
            <a:r>
              <a:rPr lang="vi-VN" sz="3200" dirty="0">
                <a:latin typeface="+mj-lt"/>
              </a:rPr>
              <a:t>, An </a:t>
            </a:r>
            <a:r>
              <a:rPr lang="vi-VN" sz="3200" dirty="0" err="1">
                <a:latin typeface="+mj-lt"/>
              </a:rPr>
              <a:t>có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kì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nghỉ</a:t>
            </a:r>
            <a:r>
              <a:rPr lang="vi-VN" sz="3200" dirty="0">
                <a:latin typeface="+mj-lt"/>
              </a:rPr>
              <a:t> như </a:t>
            </a:r>
            <a:r>
              <a:rPr lang="vi-VN" sz="3200" dirty="0" err="1">
                <a:latin typeface="+mj-lt"/>
              </a:rPr>
              <a:t>thế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nào</a:t>
            </a:r>
            <a:r>
              <a:rPr lang="vi-VN" sz="3200" dirty="0">
                <a:latin typeface="+mj-lt"/>
              </a:rPr>
              <a:t>?</a:t>
            </a:r>
            <a:endParaRPr lang="vi-VN" sz="3200" dirty="0"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390307" y="2869712"/>
            <a:ext cx="44934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ộng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70332" y="3037168"/>
            <a:ext cx="122466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Google Shape;338;p21"/>
          <p:cNvSpPr txBox="1"/>
          <p:nvPr/>
        </p:nvSpPr>
        <p:spPr>
          <a:xfrm>
            <a:off x="9930061" y="8407498"/>
            <a:ext cx="3981029" cy="57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1" dirty="0" err="1">
                <a:latin typeface="+mj-lt"/>
              </a:rPr>
              <a:t>Hình</a:t>
            </a:r>
            <a:r>
              <a:rPr lang="vi-VN" sz="2800" b="1" i="1" dirty="0">
                <a:latin typeface="+mj-lt"/>
              </a:rPr>
              <a:t> 15. </a:t>
            </a:r>
            <a:r>
              <a:rPr lang="vi-VN" sz="2800" b="1" i="1" dirty="0" err="1">
                <a:latin typeface="+mj-lt"/>
              </a:rPr>
              <a:t>Kì</a:t>
            </a:r>
            <a:r>
              <a:rPr lang="vi-VN" sz="2800" b="1" i="1" dirty="0">
                <a:latin typeface="+mj-lt"/>
              </a:rPr>
              <a:t> </a:t>
            </a:r>
            <a:r>
              <a:rPr lang="vi-VN" sz="2800" b="1" i="1" dirty="0" err="1">
                <a:latin typeface="+mj-lt"/>
              </a:rPr>
              <a:t>nghỉ</a:t>
            </a:r>
            <a:r>
              <a:rPr lang="vi-VN" sz="2800" b="1" i="1" dirty="0">
                <a:latin typeface="+mj-lt"/>
              </a:rPr>
              <a:t> </a:t>
            </a:r>
            <a:r>
              <a:rPr lang="vi-VN" sz="2800" b="1" i="1" dirty="0" err="1">
                <a:latin typeface="+mj-lt"/>
              </a:rPr>
              <a:t>của</a:t>
            </a:r>
            <a:r>
              <a:rPr lang="vi-VN" sz="2800" b="1" i="1" dirty="0">
                <a:latin typeface="+mj-lt"/>
              </a:rPr>
              <a:t> An</a:t>
            </a:r>
            <a:endParaRPr sz="2800" b="1" i="1" dirty="0">
              <a:latin typeface="+mj-lt"/>
            </a:endParaRPr>
          </a:p>
        </p:txBody>
      </p:sp>
      <p:pic>
        <p:nvPicPr>
          <p:cNvPr id="22" name="Picture 21"/>
          <p:cNvPicPr/>
          <p:nvPr/>
        </p:nvPicPr>
        <p:blipFill>
          <a:blip r:embed="rId2"/>
          <a:stretch>
            <a:fillRect/>
          </a:stretch>
        </p:blipFill>
        <p:spPr>
          <a:xfrm>
            <a:off x="9497188" y="4011628"/>
            <a:ext cx="3941333" cy="4246962"/>
          </a:xfrm>
          <a:prstGeom prst="rect">
            <a:avLst/>
          </a:prstGeom>
        </p:spPr>
      </p:pic>
      <p:pic>
        <p:nvPicPr>
          <p:cNvPr id="23" name="Picture 22"/>
          <p:cNvPicPr/>
          <p:nvPr/>
        </p:nvPicPr>
        <p:blipFill>
          <a:blip r:embed="rId3"/>
          <a:stretch>
            <a:fillRect/>
          </a:stretch>
        </p:blipFill>
        <p:spPr>
          <a:xfrm>
            <a:off x="13911091" y="4022929"/>
            <a:ext cx="3941333" cy="4235661"/>
          </a:xfrm>
          <a:prstGeom prst="rect">
            <a:avLst/>
          </a:prstGeom>
        </p:spPr>
      </p:pic>
      <p:sp>
        <p:nvSpPr>
          <p:cNvPr id="24" name="Google Shape;338;p21"/>
          <p:cNvSpPr txBox="1"/>
          <p:nvPr/>
        </p:nvSpPr>
        <p:spPr>
          <a:xfrm>
            <a:off x="13797131" y="8407498"/>
            <a:ext cx="4241075" cy="57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1" dirty="0" err="1">
                <a:latin typeface="+mj-lt"/>
              </a:rPr>
              <a:t>Hình</a:t>
            </a:r>
            <a:r>
              <a:rPr lang="vi-VN" sz="2800" b="1" i="1" dirty="0">
                <a:latin typeface="+mj-lt"/>
              </a:rPr>
              <a:t> 16. </a:t>
            </a:r>
            <a:r>
              <a:rPr lang="vi-VN" sz="2800" b="1" i="1" dirty="0" err="1">
                <a:latin typeface="+mj-lt"/>
              </a:rPr>
              <a:t>Kì</a:t>
            </a:r>
            <a:r>
              <a:rPr lang="vi-VN" sz="2800" b="1" i="1" dirty="0">
                <a:latin typeface="+mj-lt"/>
              </a:rPr>
              <a:t> </a:t>
            </a:r>
            <a:r>
              <a:rPr lang="vi-VN" sz="2800" b="1" i="1" dirty="0" err="1">
                <a:latin typeface="+mj-lt"/>
              </a:rPr>
              <a:t>nghỉ</a:t>
            </a:r>
            <a:r>
              <a:rPr lang="vi-VN" sz="2800" b="1" i="1" dirty="0">
                <a:latin typeface="+mj-lt"/>
              </a:rPr>
              <a:t> </a:t>
            </a:r>
            <a:r>
              <a:rPr lang="vi-VN" sz="2800" b="1" i="1" dirty="0" err="1">
                <a:latin typeface="+mj-lt"/>
              </a:rPr>
              <a:t>của</a:t>
            </a:r>
            <a:r>
              <a:rPr lang="vi-VN" sz="2800" b="1" i="1" dirty="0">
                <a:latin typeface="+mj-lt"/>
              </a:rPr>
              <a:t> Minh</a:t>
            </a:r>
            <a:endParaRPr sz="2800" b="1" i="1" dirty="0">
              <a:latin typeface="+mj-lt"/>
            </a:endParaRPr>
          </a:p>
        </p:txBody>
      </p:sp>
      <p:sp>
        <p:nvSpPr>
          <p:cNvPr id="25" name="Google Shape;338;p21"/>
          <p:cNvSpPr txBox="1"/>
          <p:nvPr/>
        </p:nvSpPr>
        <p:spPr>
          <a:xfrm>
            <a:off x="1009731" y="5805061"/>
            <a:ext cx="8385419" cy="197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latin typeface="+mj-lt"/>
              </a:rPr>
              <a:t>2</a:t>
            </a:r>
            <a:r>
              <a:rPr lang="vi-VN" sz="3200" dirty="0">
                <a:latin typeface="+mj-lt"/>
              </a:rPr>
              <a:t>. </a:t>
            </a:r>
            <a:r>
              <a:rPr lang="vi-VN" sz="3200" dirty="0" err="1">
                <a:latin typeface="+mj-lt"/>
              </a:rPr>
              <a:t>Đà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Lạt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là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thành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phố</a:t>
            </a:r>
            <a:r>
              <a:rPr lang="vi-VN" sz="3200" dirty="0">
                <a:latin typeface="+mj-lt"/>
              </a:rPr>
              <a:t> cao nguyên, </a:t>
            </a:r>
            <a:r>
              <a:rPr lang="vi-VN" sz="3200" dirty="0" err="1">
                <a:latin typeface="+mj-lt"/>
              </a:rPr>
              <a:t>thời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tiết</a:t>
            </a:r>
            <a:r>
              <a:rPr lang="vi-VN" sz="3200" dirty="0">
                <a:latin typeface="+mj-lt"/>
              </a:rPr>
              <a:t> quanh năm </a:t>
            </a:r>
            <a:r>
              <a:rPr lang="vi-VN" sz="3200" dirty="0" err="1">
                <a:latin typeface="+mj-lt"/>
              </a:rPr>
              <a:t>mát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mẻ</a:t>
            </a:r>
            <a:r>
              <a:rPr lang="vi-VN" sz="3200" dirty="0">
                <a:latin typeface="+mj-lt"/>
              </a:rPr>
              <a:t>, </a:t>
            </a:r>
            <a:r>
              <a:rPr lang="vi-VN" sz="3200" dirty="0" err="1">
                <a:latin typeface="+mj-lt"/>
              </a:rPr>
              <a:t>tối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và</a:t>
            </a:r>
            <a:r>
              <a:rPr lang="vi-VN" sz="3200" dirty="0">
                <a:latin typeface="+mj-lt"/>
              </a:rPr>
              <a:t> đêm </a:t>
            </a:r>
            <a:r>
              <a:rPr lang="vi-VN" sz="3200" dirty="0" err="1">
                <a:latin typeface="+mj-lt"/>
              </a:rPr>
              <a:t>khá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lạnh</a:t>
            </a:r>
            <a:r>
              <a:rPr lang="vi-VN" sz="3200" dirty="0">
                <a:latin typeface="+mj-lt"/>
              </a:rPr>
              <a:t>. </a:t>
            </a:r>
            <a:r>
              <a:rPr lang="vi-VN" sz="3200" dirty="0" err="1">
                <a:latin typeface="+mj-lt"/>
              </a:rPr>
              <a:t>Với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những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gì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chuẩn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bị</a:t>
            </a:r>
            <a:r>
              <a:rPr lang="vi-VN" sz="3200" dirty="0">
                <a:latin typeface="+mj-lt"/>
              </a:rPr>
              <a:t>, Khoa </a:t>
            </a:r>
            <a:r>
              <a:rPr lang="vi-VN" sz="3200" dirty="0" err="1">
                <a:latin typeface="+mj-lt"/>
              </a:rPr>
              <a:t>có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kì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nghỉ</a:t>
            </a:r>
            <a:r>
              <a:rPr lang="vi-VN" sz="3200" dirty="0">
                <a:latin typeface="+mj-lt"/>
              </a:rPr>
              <a:t> như </a:t>
            </a:r>
            <a:r>
              <a:rPr lang="vi-VN" sz="3200" dirty="0" err="1">
                <a:latin typeface="+mj-lt"/>
              </a:rPr>
              <a:t>thế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nào</a:t>
            </a:r>
            <a:r>
              <a:rPr lang="vi-VN" sz="3200" dirty="0">
                <a:latin typeface="+mj-lt"/>
              </a:rPr>
              <a:t>?</a:t>
            </a:r>
            <a:endParaRPr lang="vi-VN" sz="3200" dirty="0">
              <a:latin typeface="+mj-lt"/>
            </a:endParaRPr>
          </a:p>
        </p:txBody>
      </p:sp>
      <p:sp>
        <p:nvSpPr>
          <p:cNvPr id="28" name="Google Shape;338;p21"/>
          <p:cNvSpPr txBox="1"/>
          <p:nvPr/>
        </p:nvSpPr>
        <p:spPr>
          <a:xfrm>
            <a:off x="740203" y="7722515"/>
            <a:ext cx="8385420" cy="197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latin typeface="+mj-lt"/>
              </a:rPr>
              <a:t>3</a:t>
            </a:r>
            <a:r>
              <a:rPr lang="vi-VN" sz="3200" dirty="0">
                <a:latin typeface="+mj-lt"/>
              </a:rPr>
              <a:t>. </a:t>
            </a:r>
            <a:r>
              <a:rPr lang="vi-VN" sz="3200" dirty="0" err="1">
                <a:latin typeface="+mj-lt"/>
              </a:rPr>
              <a:t>Úc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là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nước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nằm</a:t>
            </a:r>
            <a:r>
              <a:rPr lang="vi-VN" sz="3200" dirty="0">
                <a:latin typeface="+mj-lt"/>
              </a:rPr>
              <a:t> ở Nam </a:t>
            </a:r>
            <a:r>
              <a:rPr lang="vi-VN" sz="3200" dirty="0" err="1">
                <a:latin typeface="+mj-lt"/>
              </a:rPr>
              <a:t>bán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cầu</a:t>
            </a:r>
            <a:r>
              <a:rPr lang="vi-VN" sz="3200" dirty="0">
                <a:latin typeface="+mj-lt"/>
              </a:rPr>
              <a:t>, </a:t>
            </a:r>
            <a:r>
              <a:rPr lang="vi-VN" sz="3200" dirty="0" err="1">
                <a:latin typeface="+mj-lt"/>
              </a:rPr>
              <a:t>lúc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này</a:t>
            </a:r>
            <a:r>
              <a:rPr lang="vi-VN" sz="3200" dirty="0">
                <a:latin typeface="+mj-lt"/>
              </a:rPr>
              <a:t> ở </a:t>
            </a:r>
            <a:r>
              <a:rPr lang="vi-VN" sz="3200" dirty="0" err="1">
                <a:latin typeface="+mj-lt"/>
              </a:rPr>
              <a:t>Úc</a:t>
            </a:r>
            <a:r>
              <a:rPr lang="vi-VN" sz="3200" dirty="0">
                <a:latin typeface="+mj-lt"/>
              </a:rPr>
              <a:t> đang </a:t>
            </a:r>
            <a:r>
              <a:rPr lang="vi-VN" sz="3200" dirty="0" err="1">
                <a:latin typeface="+mj-lt"/>
              </a:rPr>
              <a:t>là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mùa</a:t>
            </a:r>
            <a:r>
              <a:rPr lang="vi-VN" sz="3200" dirty="0">
                <a:latin typeface="+mj-lt"/>
              </a:rPr>
              <a:t> đông. </a:t>
            </a:r>
            <a:r>
              <a:rPr lang="vi-VN" sz="3200" dirty="0" err="1">
                <a:latin typeface="+mj-lt"/>
              </a:rPr>
              <a:t>Với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những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gì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chuẩn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bị</a:t>
            </a:r>
            <a:r>
              <a:rPr lang="vi-VN" sz="3200" dirty="0">
                <a:latin typeface="+mj-lt"/>
              </a:rPr>
              <a:t>, Minh </a:t>
            </a:r>
            <a:r>
              <a:rPr lang="vi-VN" sz="3200" dirty="0" err="1">
                <a:latin typeface="+mj-lt"/>
              </a:rPr>
              <a:t>có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kì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nghỉ</a:t>
            </a:r>
            <a:r>
              <a:rPr lang="vi-VN" sz="3200" dirty="0">
                <a:latin typeface="+mj-lt"/>
              </a:rPr>
              <a:t> như </a:t>
            </a:r>
            <a:r>
              <a:rPr lang="vi-VN" sz="3200" dirty="0" err="1">
                <a:latin typeface="+mj-lt"/>
              </a:rPr>
              <a:t>thế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nào</a:t>
            </a:r>
            <a:r>
              <a:rPr lang="vi-VN" sz="3200" dirty="0">
                <a:latin typeface="+mj-lt"/>
              </a:rPr>
              <a:t>?</a:t>
            </a:r>
            <a:endParaRPr lang="vi-VN" sz="3200" dirty="0">
              <a:latin typeface="+mj-lt"/>
            </a:endParaRPr>
          </a:p>
        </p:txBody>
      </p:sp>
      <p:pic>
        <p:nvPicPr>
          <p:cNvPr id="29" name="Google Shape;121;p1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35576" y="870613"/>
            <a:ext cx="1983203" cy="1507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" grpId="0"/>
      <p:bldP spid="45" grpId="0"/>
      <p:bldP spid="47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artoon cats and flowers on a green background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50" y="0"/>
            <a:ext cx="18384850" cy="9751412"/>
          </a:xfrm>
          <a:prstGeom prst="rect">
            <a:avLst/>
          </a:prstGeom>
        </p:spPr>
      </p:pic>
      <p:grpSp>
        <p:nvGrpSpPr>
          <p:cNvPr id="643" name="Google Shape;643;p33"/>
          <p:cNvGrpSpPr/>
          <p:nvPr/>
        </p:nvGrpSpPr>
        <p:grpSpPr>
          <a:xfrm>
            <a:off x="371564" y="165440"/>
            <a:ext cx="17544871" cy="9647599"/>
            <a:chOff x="0" y="-144661"/>
            <a:chExt cx="23393161" cy="12863465"/>
          </a:xfrm>
        </p:grpSpPr>
        <p:grpSp>
          <p:nvGrpSpPr>
            <p:cNvPr id="644" name="Google Shape;644;p33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645" name="Google Shape;645;p33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46" name="Google Shape;646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647" name="Google Shape;647;p33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648" name="Google Shape;648;p33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</p:sp>
          <p:sp>
            <p:nvSpPr>
              <p:cNvPr id="649" name="Google Shape;649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62" name="Picture 61"/>
          <p:cNvPicPr/>
          <p:nvPr/>
        </p:nvPicPr>
        <p:blipFill>
          <a:blip r:embed="rId2"/>
          <a:stretch>
            <a:fillRect/>
          </a:stretch>
        </p:blipFill>
        <p:spPr>
          <a:xfrm>
            <a:off x="1169410" y="1418253"/>
            <a:ext cx="1013987" cy="1086263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2520171" y="1001197"/>
            <a:ext cx="14592448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đưa ra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thông tin.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20171" y="2598751"/>
            <a:ext cx="1433679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vi-VN" sz="3200" dirty="0">
              <a:latin typeface="+mj-lt"/>
            </a:endParaRPr>
          </a:p>
          <a:p>
            <a:pPr algn="just"/>
            <a:r>
              <a:rPr lang="vi-VN" sz="4400" dirty="0" err="1">
                <a:latin typeface="+mj-lt"/>
              </a:rPr>
              <a:t>Chuẩn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bị</a:t>
            </a:r>
            <a:r>
              <a:rPr lang="vi-VN" sz="4400" dirty="0">
                <a:latin typeface="+mj-lt"/>
              </a:rPr>
              <a:t> cho </a:t>
            </a:r>
            <a:r>
              <a:rPr lang="vi-VN" sz="4400" dirty="0" err="1">
                <a:latin typeface="+mj-lt"/>
              </a:rPr>
              <a:t>kỳ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nghỉ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hè</a:t>
            </a:r>
            <a:r>
              <a:rPr lang="vi-VN" sz="4400" dirty="0">
                <a:latin typeface="+mj-lt"/>
              </a:rPr>
              <a:t>, An </a:t>
            </a:r>
            <a:r>
              <a:rPr lang="vi-VN" sz="4400" dirty="0" err="1">
                <a:latin typeface="+mj-lt"/>
              </a:rPr>
              <a:t>đã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tìm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hiểu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kỹ</a:t>
            </a:r>
            <a:r>
              <a:rPr lang="vi-VN" sz="4400" dirty="0">
                <a:latin typeface="+mj-lt"/>
              </a:rPr>
              <a:t> thông tin </a:t>
            </a:r>
            <a:r>
              <a:rPr lang="vi-VN" sz="4400" dirty="0" err="1">
                <a:latin typeface="+mj-lt"/>
              </a:rPr>
              <a:t>về</a:t>
            </a:r>
            <a:r>
              <a:rPr lang="vi-VN" sz="4400" dirty="0">
                <a:latin typeface="+mj-lt"/>
              </a:rPr>
              <a:t> Nha Trang, mang theo </a:t>
            </a:r>
            <a:r>
              <a:rPr lang="vi-VN" sz="4400" dirty="0" err="1">
                <a:latin typeface="+mj-lt"/>
              </a:rPr>
              <a:t>đồ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phù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hợp</a:t>
            </a:r>
            <a:r>
              <a:rPr lang="vi-VN" sz="4400" dirty="0">
                <a:latin typeface="+mj-lt"/>
              </a:rPr>
              <a:t>. </a:t>
            </a:r>
            <a:r>
              <a:rPr lang="vi-VN" sz="4400" dirty="0" err="1">
                <a:latin typeface="+mj-lt"/>
              </a:rPr>
              <a:t>Ngược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lại</a:t>
            </a:r>
            <a:r>
              <a:rPr lang="vi-VN" sz="4400" dirty="0">
                <a:latin typeface="+mj-lt"/>
              </a:rPr>
              <a:t>, Khoa </a:t>
            </a:r>
            <a:r>
              <a:rPr lang="vi-VN" sz="4400" dirty="0" err="1">
                <a:latin typeface="+mj-lt"/>
              </a:rPr>
              <a:t>và</a:t>
            </a:r>
            <a:r>
              <a:rPr lang="vi-VN" sz="4400" dirty="0">
                <a:latin typeface="+mj-lt"/>
              </a:rPr>
              <a:t> Minh không </a:t>
            </a:r>
            <a:r>
              <a:rPr lang="vi-VN" sz="4400" dirty="0" err="1">
                <a:latin typeface="+mj-lt"/>
              </a:rPr>
              <a:t>tìm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hiểu</a:t>
            </a:r>
            <a:r>
              <a:rPr lang="vi-VN" sz="4400" dirty="0">
                <a:latin typeface="+mj-lt"/>
              </a:rPr>
              <a:t>, mang theo </a:t>
            </a:r>
            <a:r>
              <a:rPr lang="vi-VN" sz="4400" dirty="0" err="1">
                <a:latin typeface="+mj-lt"/>
              </a:rPr>
              <a:t>đồ</a:t>
            </a:r>
            <a:r>
              <a:rPr lang="vi-VN" sz="4400" dirty="0">
                <a:latin typeface="+mj-lt"/>
              </a:rPr>
              <a:t> không </a:t>
            </a:r>
            <a:r>
              <a:rPr lang="vi-VN" sz="4400" dirty="0" err="1">
                <a:latin typeface="+mj-lt"/>
              </a:rPr>
              <a:t>phù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hợp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với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thời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tiết</a:t>
            </a:r>
            <a:r>
              <a:rPr lang="vi-VN" sz="4400" dirty="0">
                <a:latin typeface="+mj-lt"/>
              </a:rPr>
              <a:t> ở </a:t>
            </a:r>
            <a:r>
              <a:rPr lang="vi-VN" sz="4400" dirty="0" err="1">
                <a:latin typeface="+mj-lt"/>
              </a:rPr>
              <a:t>Đà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Lạt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và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Úc</a:t>
            </a:r>
            <a:r>
              <a:rPr lang="vi-VN" sz="4400" dirty="0">
                <a:latin typeface="+mj-lt"/>
              </a:rPr>
              <a:t>. </a:t>
            </a:r>
            <a:r>
              <a:rPr lang="vi-VN" sz="4400" dirty="0" err="1">
                <a:latin typeface="+mj-lt"/>
              </a:rPr>
              <a:t>Kết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quả</a:t>
            </a:r>
            <a:r>
              <a:rPr lang="vi-VN" sz="4400" dirty="0">
                <a:latin typeface="+mj-lt"/>
              </a:rPr>
              <a:t>, </a:t>
            </a:r>
            <a:r>
              <a:rPr lang="vi-VN" sz="4400" dirty="0" err="1">
                <a:latin typeface="+mj-lt"/>
              </a:rPr>
              <a:t>kỳ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nghỉ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của</a:t>
            </a:r>
            <a:r>
              <a:rPr lang="vi-VN" sz="4400" dirty="0">
                <a:latin typeface="+mj-lt"/>
              </a:rPr>
              <a:t> Khoa </a:t>
            </a:r>
            <a:r>
              <a:rPr lang="vi-VN" sz="4400" dirty="0" err="1">
                <a:latin typeface="+mj-lt"/>
              </a:rPr>
              <a:t>và</a:t>
            </a:r>
            <a:r>
              <a:rPr lang="vi-VN" sz="4400" dirty="0">
                <a:latin typeface="+mj-lt"/>
              </a:rPr>
              <a:t> Minh không </a:t>
            </a:r>
            <a:r>
              <a:rPr lang="vi-VN" sz="4400" dirty="0" err="1">
                <a:latin typeface="+mj-lt"/>
              </a:rPr>
              <a:t>thành</a:t>
            </a:r>
            <a:r>
              <a:rPr lang="vi-VN" sz="4400" dirty="0">
                <a:latin typeface="+mj-lt"/>
              </a:rPr>
              <a:t> công do </a:t>
            </a:r>
            <a:r>
              <a:rPr lang="vi-VN" sz="4400" dirty="0" err="1">
                <a:latin typeface="+mj-lt"/>
              </a:rPr>
              <a:t>thiếu</a:t>
            </a:r>
            <a:r>
              <a:rPr lang="vi-VN" sz="4400" dirty="0">
                <a:latin typeface="+mj-lt"/>
              </a:rPr>
              <a:t> thông tin </a:t>
            </a:r>
            <a:r>
              <a:rPr lang="vi-VN" sz="4400" dirty="0" err="1">
                <a:latin typeface="+mj-lt"/>
              </a:rPr>
              <a:t>cần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thiết</a:t>
            </a:r>
            <a:r>
              <a:rPr lang="vi-VN" sz="4400" dirty="0">
                <a:latin typeface="+mj-lt"/>
              </a:rPr>
              <a:t>. </a:t>
            </a:r>
            <a:endParaRPr lang="vi-VN" sz="4400" dirty="0">
              <a:latin typeface="+mj-lt"/>
            </a:endParaRPr>
          </a:p>
          <a:p>
            <a:pPr algn="just"/>
            <a:endParaRPr lang="vi-VN" sz="4400" dirty="0">
              <a:latin typeface="+mj-lt"/>
            </a:endParaRPr>
          </a:p>
          <a:p>
            <a:pPr algn="just"/>
            <a:r>
              <a:rPr lang="vi-VN" sz="4400" dirty="0" err="1">
                <a:latin typeface="+mj-lt"/>
              </a:rPr>
              <a:t>Điều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này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làm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nổi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bật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sự</a:t>
            </a:r>
            <a:r>
              <a:rPr lang="vi-VN" sz="4400" dirty="0">
                <a:latin typeface="+mj-lt"/>
              </a:rPr>
              <a:t> quan </a:t>
            </a:r>
            <a:r>
              <a:rPr lang="vi-VN" sz="4400" dirty="0" err="1">
                <a:latin typeface="+mj-lt"/>
              </a:rPr>
              <a:t>trọng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của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việc</a:t>
            </a:r>
            <a:r>
              <a:rPr lang="vi-VN" sz="4400" dirty="0">
                <a:latin typeface="+mj-lt"/>
              </a:rPr>
              <a:t> thu </a:t>
            </a:r>
            <a:r>
              <a:rPr lang="vi-VN" sz="4400" dirty="0" err="1">
                <a:latin typeface="+mj-lt"/>
              </a:rPr>
              <a:t>thập</a:t>
            </a:r>
            <a:r>
              <a:rPr lang="vi-VN" sz="4400" dirty="0">
                <a:latin typeface="+mj-lt"/>
              </a:rPr>
              <a:t> thông tin </a:t>
            </a:r>
            <a:r>
              <a:rPr lang="vi-VN" sz="4400" dirty="0" err="1">
                <a:latin typeface="+mj-lt"/>
              </a:rPr>
              <a:t>trước</a:t>
            </a:r>
            <a:r>
              <a:rPr lang="vi-VN" sz="4400" dirty="0">
                <a:latin typeface="+mj-lt"/>
              </a:rPr>
              <a:t> khi </a:t>
            </a:r>
            <a:r>
              <a:rPr lang="vi-VN" sz="4400" dirty="0" err="1">
                <a:latin typeface="+mj-lt"/>
              </a:rPr>
              <a:t>giải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quyết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vấn</a:t>
            </a:r>
            <a:r>
              <a:rPr lang="vi-VN" sz="4400" dirty="0">
                <a:latin typeface="+mj-lt"/>
              </a:rPr>
              <a:t> </a:t>
            </a:r>
            <a:r>
              <a:rPr lang="vi-VN" sz="4400" dirty="0" err="1">
                <a:latin typeface="+mj-lt"/>
              </a:rPr>
              <a:t>đề</a:t>
            </a:r>
            <a:r>
              <a:rPr lang="vi-VN" sz="4400" dirty="0">
                <a:latin typeface="+mj-lt"/>
              </a:rPr>
              <a:t>.</a:t>
            </a:r>
            <a:endParaRPr lang="en-US" sz="44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8" name="Google Shape;679;p33"/>
          <p:cNvPicPr preferRelativeResize="0"/>
          <p:nvPr/>
        </p:nvPicPr>
        <p:blipFill rotWithShape="1">
          <a:blip r:embed="rId3"/>
          <a:srcRect l="34866" t="18612" r="34772" b="18612"/>
          <a:stretch>
            <a:fillRect/>
          </a:stretch>
        </p:blipFill>
        <p:spPr>
          <a:xfrm>
            <a:off x="16438879" y="7904479"/>
            <a:ext cx="1541567" cy="201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00;p17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45146" y="6971905"/>
            <a:ext cx="2271225" cy="2779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5226</Words>
  <Application>WPS Presentation</Application>
  <PresentationFormat>Custom</PresentationFormat>
  <Paragraphs>265</Paragraphs>
  <Slides>21</Slides>
  <Notes>9</Notes>
  <HiddenSlides>0</HiddenSlides>
  <MMClips>3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4" baseType="lpstr">
      <vt:lpstr>Arial</vt:lpstr>
      <vt:lpstr>SimSun</vt:lpstr>
      <vt:lpstr>Wingdings</vt:lpstr>
      <vt:lpstr>Arial</vt:lpstr>
      <vt:lpstr>Calibri</vt:lpstr>
      <vt:lpstr>Times New Roman</vt:lpstr>
      <vt:lpstr>Times New Roman</vt:lpstr>
      <vt:lpstr>Verdana</vt:lpstr>
      <vt:lpstr>#9Slide02 Noi dung rat dai</vt:lpstr>
      <vt:lpstr>Wide Latin</vt:lpstr>
      <vt:lpstr>Tahoma</vt:lpstr>
      <vt:lpstr>Paytone One</vt:lpstr>
      <vt:lpstr>Lato</vt:lpstr>
      <vt:lpstr>Microsoft YaHei</vt:lpstr>
      <vt:lpstr>Arial Unicode MS</vt:lpstr>
      <vt:lpstr>SVN-Kimberley</vt:lpstr>
      <vt:lpstr>Segoe Print</vt:lpstr>
      <vt:lpstr>#9Slide06 Hellvina Hand Script</vt:lpstr>
      <vt:lpstr>#9Slide03 SVNFjalla One</vt:lpstr>
      <vt:lpstr>#9Slide03 SFU Helvetica Condens</vt:lpstr>
      <vt:lpstr>Chivo Mono</vt:lpstr>
      <vt:lpstr>Vni 10 Swan Song</vt:lpstr>
      <vt:lpstr>Office Theme</vt:lpstr>
      <vt:lpstr>PowerPoint 演示文稿</vt:lpstr>
      <vt:lpstr>PowerPoint 演示文稿</vt:lpstr>
      <vt:lpstr>“AI NHANH AI ĐÚNG”</vt:lpstr>
      <vt:lpstr>“AI NHANH AI ĐÚNG”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DELL</cp:lastModifiedBy>
  <cp:revision>61</cp:revision>
  <dcterms:created xsi:type="dcterms:W3CDTF">2026-05-20T08:11:00Z</dcterms:created>
  <dcterms:modified xsi:type="dcterms:W3CDTF">2026-05-20T08:14:35Z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D7CEE2DBEF44435EAB939D5D08119591_12</vt:lpwstr>
  </property>
  <property fmtid="{D5CDD505-2E9C-101B-9397-08002B2CF9AE}" pid="3" name="KSOProductBuildVer">
    <vt:lpwstr>1033-12.1.0.26372</vt:lpwstr>
  </property>
</Properties>
</file>