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emf" ContentType="image/x-emf"/>
  <Default Extension="png" ContentType="image/png"/>
  <Default Extension="wdp" ContentType="image/vnd.ms-photo"/>
  <Default Extension="gif" ContentType="image/gi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55.svg" ContentType="image/svg+xml"/>
  <Override PartName="/ppt/media/image65.svg" ContentType="image/svg+xml"/>
  <Override PartName="/ppt/media/image69.svg" ContentType="image/svg+xml"/>
  <Override PartName="/ppt/media/image71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3" r:id="rId4"/>
  </p:sldMasterIdLst>
  <p:notesMasterIdLst>
    <p:notesMasterId r:id="rId24"/>
  </p:notesMasterIdLst>
  <p:sldIdLst>
    <p:sldId id="3002" r:id="rId5"/>
    <p:sldId id="3003" r:id="rId6"/>
    <p:sldId id="340" r:id="rId7"/>
    <p:sldId id="339" r:id="rId8"/>
    <p:sldId id="3001" r:id="rId9"/>
    <p:sldId id="341" r:id="rId10"/>
    <p:sldId id="3000" r:id="rId11"/>
    <p:sldId id="3005" r:id="rId12"/>
    <p:sldId id="381" r:id="rId13"/>
    <p:sldId id="2975" r:id="rId14"/>
    <p:sldId id="2979" r:id="rId15"/>
    <p:sldId id="2976" r:id="rId16"/>
    <p:sldId id="2995" r:id="rId17"/>
    <p:sldId id="2997" r:id="rId18"/>
    <p:sldId id="2998" r:id="rId19"/>
    <p:sldId id="2999" r:id="rId20"/>
    <p:sldId id="2985" r:id="rId21"/>
    <p:sldId id="2986" r:id="rId22"/>
    <p:sldId id="300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3C69"/>
    <a:srgbClr val="0998D7"/>
    <a:srgbClr val="3DC3EC"/>
    <a:srgbClr val="000099"/>
    <a:srgbClr val="FFFFFF"/>
    <a:srgbClr val="FF3399"/>
    <a:srgbClr val="0000FF"/>
    <a:srgbClr val="F3E8CC"/>
    <a:srgbClr val="FDF2D1"/>
    <a:srgbClr val="C7EA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62" autoAdjust="0"/>
    <p:restoredTop sz="94660"/>
  </p:normalViewPr>
  <p:slideViewPr>
    <p:cSldViewPr snapToGrid="0">
      <p:cViewPr varScale="1">
        <p:scale>
          <a:sx n="83" d="100"/>
          <a:sy n="83" d="100"/>
        </p:scale>
        <p:origin x="88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notesMaster" Target="notesMasters/notesMaster1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21363-4EE3-49AE-BA04-164DB83892F6}" type="datetimeFigureOut">
              <a:rPr lang="en-GB" smtClean="0"/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B0E19-C2A7-4FE4-8BEE-17463F03FF49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emf"/><Relationship Id="rId8" Type="http://schemas.openxmlformats.org/officeDocument/2006/relationships/image" Target="../media/image12.emf"/><Relationship Id="rId7" Type="http://schemas.openxmlformats.org/officeDocument/2006/relationships/image" Target="../media/image11.emf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0" Type="http://schemas.openxmlformats.org/officeDocument/2006/relationships/image" Target="../media/image14.emf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  <p:pic>
        <p:nvPicPr>
          <p:cNvPr id="5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12" y="0"/>
            <a:ext cx="12222112" cy="687493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30112" y="5067014"/>
            <a:ext cx="1673053" cy="1807924"/>
          </a:xfrm>
          <a:prstGeom prst="rect">
            <a:avLst/>
          </a:prstGeom>
        </p:spPr>
      </p:pic>
      <p:pic>
        <p:nvPicPr>
          <p:cNvPr id="7" name="图片 3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30112" y="-1"/>
            <a:ext cx="12222112" cy="2939742"/>
          </a:xfrm>
          <a:prstGeom prst="rect">
            <a:avLst/>
          </a:prstGeom>
        </p:spPr>
      </p:pic>
      <p:pic>
        <p:nvPicPr>
          <p:cNvPr id="8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224" y="441179"/>
            <a:ext cx="3674789" cy="12140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/>
          <p:cNvSpPr/>
          <p:nvPr userDrawn="1"/>
        </p:nvSpPr>
        <p:spPr>
          <a:xfrm>
            <a:off x="236377" y="228600"/>
            <a:ext cx="11719249" cy="6400800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/>
          </a:solidFill>
          <a:ln w="2857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0476" y="299106"/>
            <a:ext cx="589731" cy="5206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21531" y="167006"/>
            <a:ext cx="9470832" cy="6522393"/>
          </a:xfrm>
          <a:prstGeom prst="rect">
            <a:avLst/>
          </a:prstGeom>
        </p:spPr>
      </p:pic>
      <p:sp>
        <p:nvSpPr>
          <p:cNvPr id="8" name="椭圆 7"/>
          <p:cNvSpPr/>
          <p:nvPr userDrawn="1"/>
        </p:nvSpPr>
        <p:spPr>
          <a:xfrm>
            <a:off x="2228859" y="-380211"/>
            <a:ext cx="7616821" cy="7616821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椭圆 8"/>
          <p:cNvSpPr/>
          <p:nvPr userDrawn="1"/>
        </p:nvSpPr>
        <p:spPr>
          <a:xfrm>
            <a:off x="3694807" y="927086"/>
            <a:ext cx="4705452" cy="4705452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0" name="椭圆 9"/>
          <p:cNvSpPr/>
          <p:nvPr userDrawn="1"/>
        </p:nvSpPr>
        <p:spPr>
          <a:xfrm>
            <a:off x="4456807" y="1600195"/>
            <a:ext cx="3221143" cy="3221143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32890" y="1512072"/>
            <a:ext cx="2047535" cy="3377312"/>
          </a:xfrm>
          <a:prstGeom prst="rect">
            <a:avLst/>
          </a:prstGeom>
        </p:spPr>
      </p:pic>
      <p:sp>
        <p:nvSpPr>
          <p:cNvPr id="12" name="文本框 11"/>
          <p:cNvSpPr txBox="1"/>
          <p:nvPr userDrawn="1"/>
        </p:nvSpPr>
        <p:spPr>
          <a:xfrm>
            <a:off x="3460753" y="4254492"/>
            <a:ext cx="5240339" cy="175432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暑期少儿</a:t>
            </a:r>
            <a:endParaRPr kumimoji="0" lang="en-US" altLang="zh-CN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兴趣班招生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88464" y="885432"/>
            <a:ext cx="2845083" cy="165570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087675" y="998692"/>
            <a:ext cx="1147956" cy="102676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588129" y="3875883"/>
            <a:ext cx="1652177" cy="79935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721533" y="2184841"/>
            <a:ext cx="1185751" cy="130106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448403" y="4055163"/>
            <a:ext cx="1517452" cy="219745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8827468" y="3757028"/>
            <a:ext cx="1549125" cy="994933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508908" y="662353"/>
            <a:ext cx="1243125" cy="12436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0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10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2" grpId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8"/>
          <p:cNvSpPr/>
          <p:nvPr userDrawn="1"/>
        </p:nvSpPr>
        <p:spPr>
          <a:xfrm>
            <a:off x="1141364" y="821939"/>
            <a:ext cx="990606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Option Strategies Display Your Presentation Idea</a:t>
            </a:r>
            <a:endParaRPr kumimoji="0" lang="id-ID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8" name="Group 39"/>
          <p:cNvGrpSpPr/>
          <p:nvPr userDrawn="1"/>
        </p:nvGrpSpPr>
        <p:grpSpPr>
          <a:xfrm>
            <a:off x="1141364" y="155211"/>
            <a:ext cx="9906069" cy="515411"/>
            <a:chOff x="857224" y="142876"/>
            <a:chExt cx="7429552" cy="386557"/>
          </a:xfrm>
        </p:grpSpPr>
        <p:sp>
          <p:nvSpPr>
            <p:cNvPr id="9" name="Rectangle 40"/>
            <p:cNvSpPr/>
            <p:nvPr/>
          </p:nvSpPr>
          <p:spPr>
            <a:xfrm>
              <a:off x="857224" y="142876"/>
              <a:ext cx="7429552" cy="369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输入你的标题</a:t>
              </a:r>
              <a:endParaRPr kumimoji="0" lang="id-ID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cxnSp>
          <p:nvCxnSpPr>
            <p:cNvPr id="10" name="Straight Connector 41"/>
            <p:cNvCxnSpPr/>
            <p:nvPr/>
          </p:nvCxnSpPr>
          <p:spPr>
            <a:xfrm rot="5400000">
              <a:off x="3000498" y="385629"/>
              <a:ext cx="286546" cy="106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42"/>
            <p:cNvCxnSpPr/>
            <p:nvPr/>
          </p:nvCxnSpPr>
          <p:spPr>
            <a:xfrm rot="5400000">
              <a:off x="5858018" y="385629"/>
              <a:ext cx="286546" cy="106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6" Type="http://schemas.openxmlformats.org/officeDocument/2006/relationships/theme" Target="../theme/theme3.xml"/><Relationship Id="rId15" Type="http://schemas.openxmlformats.org/officeDocument/2006/relationships/image" Target="../media/image15.png"/><Relationship Id="rId14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</a:fld>
            <a:endParaRPr lang="en-US" dirty="0"/>
          </a:p>
        </p:txBody>
      </p:sp>
      <p:pic>
        <p:nvPicPr>
          <p:cNvPr id="7" name="Picture 6" descr="Shape&#10;&#10;Description automatically generated with medium confidence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2085" y="235229"/>
            <a:ext cx="1131935" cy="1131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8.xml"/><Relationship Id="rId6" Type="http://schemas.openxmlformats.org/officeDocument/2006/relationships/image" Target="../media/image66.png"/><Relationship Id="rId5" Type="http://schemas.openxmlformats.org/officeDocument/2006/relationships/image" Target="../media/image5.png"/><Relationship Id="rId4" Type="http://schemas.openxmlformats.org/officeDocument/2006/relationships/image" Target="../media/image65.svg"/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3.xml"/><Relationship Id="rId6" Type="http://schemas.openxmlformats.org/officeDocument/2006/relationships/image" Target="../media/image72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image" Target="../media/image6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image" Target="../media/image61.png"/><Relationship Id="rId1" Type="http://schemas.openxmlformats.org/officeDocument/2006/relationships/image" Target="../media/image73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3.xml"/><Relationship Id="rId6" Type="http://schemas.openxmlformats.org/officeDocument/2006/relationships/image" Target="../media/image61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image" Target="../media/image74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3.xml"/><Relationship Id="rId3" Type="http://schemas.openxmlformats.org/officeDocument/2006/relationships/image" Target="../media/image61.png"/><Relationship Id="rId2" Type="http://schemas.openxmlformats.org/officeDocument/2006/relationships/image" Target="../media/image75.png"/><Relationship Id="rId1" Type="http://schemas.openxmlformats.org/officeDocument/2006/relationships/image" Target="../media/image7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image" Target="../media/image77.png"/><Relationship Id="rId1" Type="http://schemas.openxmlformats.org/officeDocument/2006/relationships/image" Target="../media/image7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image" Target="../media/image78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3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Relationship Id="rId3" Type="http://schemas.microsoft.com/office/2007/relationships/hdphoto" Target="../media/image81.wdp"/><Relationship Id="rId2" Type="http://schemas.openxmlformats.org/officeDocument/2006/relationships/image" Target="../media/image80.png"/><Relationship Id="rId1" Type="http://schemas.openxmlformats.org/officeDocument/2006/relationships/image" Target="../media/image79.pn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3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Relationship Id="rId3" Type="http://schemas.microsoft.com/office/2007/relationships/hdphoto" Target="../media/image86.wdp"/><Relationship Id="rId2" Type="http://schemas.openxmlformats.org/officeDocument/2006/relationships/image" Target="../media/image85.png"/><Relationship Id="rId1" Type="http://schemas.openxmlformats.org/officeDocument/2006/relationships/image" Target="../media/image8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image" Target="../media/image90.png"/><Relationship Id="rId1" Type="http://schemas.openxmlformats.org/officeDocument/2006/relationships/image" Target="../media/image89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video" Target="NULL" TargetMode="External"/><Relationship Id="rId8" Type="http://schemas.openxmlformats.org/officeDocument/2006/relationships/image" Target="../media/image24.png"/><Relationship Id="rId7" Type="http://schemas.openxmlformats.org/officeDocument/2006/relationships/image" Target="../media/image23.jpeg"/><Relationship Id="rId6" Type="http://schemas.openxmlformats.org/officeDocument/2006/relationships/image" Target="../media/image22.png"/><Relationship Id="rId5" Type="http://schemas.microsoft.com/office/2007/relationships/hdphoto" Target="../media/image21.wdp"/><Relationship Id="rId4" Type="http://schemas.openxmlformats.org/officeDocument/2006/relationships/image" Target="../media/image20.png"/><Relationship Id="rId3" Type="http://schemas.openxmlformats.org/officeDocument/2006/relationships/image" Target="../media/image19.jpeg"/><Relationship Id="rId2" Type="http://schemas.microsoft.com/office/2007/relationships/hdphoto" Target="../media/image18.wdp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25.png"/><Relationship Id="rId10" Type="http://schemas.microsoft.com/office/2007/relationships/media" Target="../media/media1.mp4"/><Relationship Id="rId1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microsoft.com/office/2007/relationships/media" Target="../media/audio1.wav"/><Relationship Id="rId4" Type="http://schemas.openxmlformats.org/officeDocument/2006/relationships/audio" Target="../media/audio1.wav"/><Relationship Id="rId3" Type="http://schemas.microsoft.com/office/2007/relationships/hdphoto" Target="../media/image28.wdp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36.png"/><Relationship Id="rId8" Type="http://schemas.openxmlformats.org/officeDocument/2006/relationships/slide" Target="slide7.xml"/><Relationship Id="rId7" Type="http://schemas.openxmlformats.org/officeDocument/2006/relationships/image" Target="../media/image35.png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slide" Target="slide6.xml"/><Relationship Id="rId2" Type="http://schemas.openxmlformats.org/officeDocument/2006/relationships/image" Target="../media/image31.jpeg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38.GIF"/><Relationship Id="rId10" Type="http://schemas.openxmlformats.org/officeDocument/2006/relationships/image" Target="../media/image37.png"/><Relationship Id="rId1" Type="http://schemas.openxmlformats.org/officeDocument/2006/relationships/image" Target="../media/image30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png"/><Relationship Id="rId8" Type="http://schemas.openxmlformats.org/officeDocument/2006/relationships/image" Target="../media/image45.GIF"/><Relationship Id="rId7" Type="http://schemas.openxmlformats.org/officeDocument/2006/relationships/image" Target="../media/image44.GIF"/><Relationship Id="rId6" Type="http://schemas.openxmlformats.org/officeDocument/2006/relationships/image" Target="../media/image43.GIF"/><Relationship Id="rId5" Type="http://schemas.openxmlformats.org/officeDocument/2006/relationships/image" Target="../media/image42.GIF"/><Relationship Id="rId4" Type="http://schemas.openxmlformats.org/officeDocument/2006/relationships/slide" Target="slide4.xml"/><Relationship Id="rId3" Type="http://schemas.openxmlformats.org/officeDocument/2006/relationships/image" Target="../media/image41.jpeg"/><Relationship Id="rId22" Type="http://schemas.openxmlformats.org/officeDocument/2006/relationships/slideLayout" Target="../slideLayouts/slideLayout1.xml"/><Relationship Id="rId21" Type="http://schemas.openxmlformats.org/officeDocument/2006/relationships/audio" Target="../media/audio6.wav"/><Relationship Id="rId20" Type="http://schemas.openxmlformats.org/officeDocument/2006/relationships/audio" Target="../media/audio5.wav"/><Relationship Id="rId2" Type="http://schemas.openxmlformats.org/officeDocument/2006/relationships/image" Target="../media/image40.GIF"/><Relationship Id="rId19" Type="http://schemas.openxmlformats.org/officeDocument/2006/relationships/audio" Target="../media/audio4.wav"/><Relationship Id="rId18" Type="http://schemas.openxmlformats.org/officeDocument/2006/relationships/audio" Target="../media/audio3.wav"/><Relationship Id="rId17" Type="http://schemas.openxmlformats.org/officeDocument/2006/relationships/audio" Target="../media/audio2.wav"/><Relationship Id="rId16" Type="http://schemas.openxmlformats.org/officeDocument/2006/relationships/image" Target="../media/image51.png"/><Relationship Id="rId15" Type="http://schemas.openxmlformats.org/officeDocument/2006/relationships/image" Target="../media/image50.png"/><Relationship Id="rId14" Type="http://schemas.openxmlformats.org/officeDocument/2006/relationships/image" Target="../media/image49.png"/><Relationship Id="rId13" Type="http://schemas.openxmlformats.org/officeDocument/2006/relationships/image" Target="../media/image48.png"/><Relationship Id="rId12" Type="http://schemas.openxmlformats.org/officeDocument/2006/relationships/image" Target="../media/image47.GIF"/><Relationship Id="rId11" Type="http://schemas.openxmlformats.org/officeDocument/2006/relationships/image" Target="../media/image46.GIF"/><Relationship Id="rId10" Type="http://schemas.openxmlformats.org/officeDocument/2006/relationships/image" Target="../media/image33.png"/><Relationship Id="rId1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46.GIF"/><Relationship Id="rId8" Type="http://schemas.openxmlformats.org/officeDocument/2006/relationships/image" Target="../media/image45.GIF"/><Relationship Id="rId7" Type="http://schemas.openxmlformats.org/officeDocument/2006/relationships/image" Target="../media/image44.GIF"/><Relationship Id="rId6" Type="http://schemas.openxmlformats.org/officeDocument/2006/relationships/image" Target="../media/image43.GIF"/><Relationship Id="rId5" Type="http://schemas.openxmlformats.org/officeDocument/2006/relationships/image" Target="../media/image42.GIF"/><Relationship Id="rId4" Type="http://schemas.openxmlformats.org/officeDocument/2006/relationships/slide" Target="slide4.xml"/><Relationship Id="rId3" Type="http://schemas.openxmlformats.org/officeDocument/2006/relationships/image" Target="../media/image41.jpeg"/><Relationship Id="rId22" Type="http://schemas.openxmlformats.org/officeDocument/2006/relationships/slideLayout" Target="../slideLayouts/slideLayout1.xml"/><Relationship Id="rId21" Type="http://schemas.openxmlformats.org/officeDocument/2006/relationships/audio" Target="../media/audio6.wav"/><Relationship Id="rId20" Type="http://schemas.openxmlformats.org/officeDocument/2006/relationships/audio" Target="../media/audio5.wav"/><Relationship Id="rId2" Type="http://schemas.openxmlformats.org/officeDocument/2006/relationships/image" Target="../media/image40.GIF"/><Relationship Id="rId19" Type="http://schemas.openxmlformats.org/officeDocument/2006/relationships/audio" Target="../media/audio4.wav"/><Relationship Id="rId18" Type="http://schemas.openxmlformats.org/officeDocument/2006/relationships/audio" Target="../media/audio3.wav"/><Relationship Id="rId17" Type="http://schemas.openxmlformats.org/officeDocument/2006/relationships/audio" Target="../media/audio2.wav"/><Relationship Id="rId16" Type="http://schemas.openxmlformats.org/officeDocument/2006/relationships/image" Target="../media/image35.png"/><Relationship Id="rId15" Type="http://schemas.openxmlformats.org/officeDocument/2006/relationships/image" Target="../media/image47.GIF"/><Relationship Id="rId14" Type="http://schemas.openxmlformats.org/officeDocument/2006/relationships/image" Target="../media/image34.png"/><Relationship Id="rId13" Type="http://schemas.openxmlformats.org/officeDocument/2006/relationships/image" Target="../media/image51.png"/><Relationship Id="rId12" Type="http://schemas.openxmlformats.org/officeDocument/2006/relationships/image" Target="../media/image50.png"/><Relationship Id="rId11" Type="http://schemas.openxmlformats.org/officeDocument/2006/relationships/image" Target="../media/image49.png"/><Relationship Id="rId10" Type="http://schemas.openxmlformats.org/officeDocument/2006/relationships/image" Target="../media/image48.png"/><Relationship Id="rId1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48.png"/><Relationship Id="rId8" Type="http://schemas.openxmlformats.org/officeDocument/2006/relationships/image" Target="../media/image45.GIF"/><Relationship Id="rId7" Type="http://schemas.openxmlformats.org/officeDocument/2006/relationships/image" Target="../media/image44.GIF"/><Relationship Id="rId6" Type="http://schemas.openxmlformats.org/officeDocument/2006/relationships/image" Target="../media/image43.GIF"/><Relationship Id="rId5" Type="http://schemas.openxmlformats.org/officeDocument/2006/relationships/image" Target="../media/image42.GIF"/><Relationship Id="rId4" Type="http://schemas.openxmlformats.org/officeDocument/2006/relationships/slide" Target="slide4.xml"/><Relationship Id="rId3" Type="http://schemas.openxmlformats.org/officeDocument/2006/relationships/image" Target="../media/image41.jpeg"/><Relationship Id="rId22" Type="http://schemas.openxmlformats.org/officeDocument/2006/relationships/slideLayout" Target="../slideLayouts/slideLayout1.xml"/><Relationship Id="rId21" Type="http://schemas.openxmlformats.org/officeDocument/2006/relationships/audio" Target="../media/audio6.wav"/><Relationship Id="rId20" Type="http://schemas.openxmlformats.org/officeDocument/2006/relationships/audio" Target="../media/audio5.wav"/><Relationship Id="rId2" Type="http://schemas.openxmlformats.org/officeDocument/2006/relationships/image" Target="../media/image40.GIF"/><Relationship Id="rId19" Type="http://schemas.openxmlformats.org/officeDocument/2006/relationships/audio" Target="../media/audio4.wav"/><Relationship Id="rId18" Type="http://schemas.openxmlformats.org/officeDocument/2006/relationships/audio" Target="../media/audio3.wav"/><Relationship Id="rId17" Type="http://schemas.openxmlformats.org/officeDocument/2006/relationships/audio" Target="../media/audio2.wav"/><Relationship Id="rId16" Type="http://schemas.openxmlformats.org/officeDocument/2006/relationships/image" Target="../media/image53.png"/><Relationship Id="rId15" Type="http://schemas.openxmlformats.org/officeDocument/2006/relationships/image" Target="../media/image47.GIF"/><Relationship Id="rId14" Type="http://schemas.openxmlformats.org/officeDocument/2006/relationships/image" Target="../media/image46.GIF"/><Relationship Id="rId13" Type="http://schemas.openxmlformats.org/officeDocument/2006/relationships/image" Target="../media/image52.png"/><Relationship Id="rId12" Type="http://schemas.openxmlformats.org/officeDocument/2006/relationships/image" Target="../media/image51.png"/><Relationship Id="rId11" Type="http://schemas.openxmlformats.org/officeDocument/2006/relationships/image" Target="../media/image50.png"/><Relationship Id="rId10" Type="http://schemas.openxmlformats.org/officeDocument/2006/relationships/image" Target="../media/image49.png"/><Relationship Id="rId1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0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image" Target="../media/image5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1462"/>
            <a:ext cx="12506632" cy="7080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686588" y="2757712"/>
            <a:ext cx="11780274" cy="1350313"/>
          </a:xfrm>
          <a:prstGeom prst="rect">
            <a:avLst/>
          </a:prstGeom>
          <a:noFill/>
        </p:spPr>
        <p:txBody>
          <a:bodyPr wrap="square" lIns="102809" tIns="51407" rIns="102809" bIns="51407">
            <a:spAutoFit/>
          </a:bodyPr>
          <a:lstStyle/>
          <a:p>
            <a:pPr algn="ctr">
              <a:defRPr/>
            </a:pPr>
            <a:r>
              <a:rPr lang="en-US" sz="405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405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5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405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5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5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EM </a:t>
            </a:r>
            <a:r>
              <a:rPr lang="en-US" sz="405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5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5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05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5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405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5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05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405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4050" b="1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MÔN: TIN HỌC LỚP 5</a:t>
            </a:r>
            <a:endParaRPr lang="en-US" sz="405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116114" y="254577"/>
            <a:ext cx="3728254" cy="3112737"/>
            <a:chOff x="301091" y="301982"/>
            <a:chExt cx="4134561" cy="250816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01091" y="301982"/>
              <a:ext cx="4134561" cy="250816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86620" y="498387"/>
              <a:ext cx="1158339" cy="914479"/>
            </a:xfrm>
            <a:prstGeom prst="rect">
              <a:avLst/>
            </a:prstGeom>
          </p:spPr>
        </p:pic>
      </p:grpSp>
      <p:grpSp>
        <p:nvGrpSpPr>
          <p:cNvPr id="12" name="Group 11"/>
          <p:cNvGrpSpPr/>
          <p:nvPr/>
        </p:nvGrpSpPr>
        <p:grpSpPr>
          <a:xfrm>
            <a:off x="3612140" y="498323"/>
            <a:ext cx="8410118" cy="3924601"/>
            <a:chOff x="1768766" y="4552258"/>
            <a:chExt cx="7300588" cy="2237383"/>
          </a:xfrm>
        </p:grpSpPr>
        <p:sp>
          <p:nvSpPr>
            <p:cNvPr id="10" name="Speech Bubble: Rectangle with Corners Rounded 9"/>
            <p:cNvSpPr/>
            <p:nvPr/>
          </p:nvSpPr>
          <p:spPr>
            <a:xfrm>
              <a:off x="1768766" y="4644318"/>
              <a:ext cx="7212563" cy="2145323"/>
            </a:xfrm>
            <a:prstGeom prst="wedgeRoundRectCallout">
              <a:avLst>
                <a:gd name="adj1" fmla="val 32336"/>
                <a:gd name="adj2" fmla="val 14223"/>
                <a:gd name="adj3" fmla="val 16667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1" name="Speech Bubble: Rectangle with Corners Rounded 10"/>
            <p:cNvSpPr/>
            <p:nvPr/>
          </p:nvSpPr>
          <p:spPr>
            <a:xfrm>
              <a:off x="1856791" y="4552258"/>
              <a:ext cx="7212563" cy="2145323"/>
            </a:xfrm>
            <a:prstGeom prst="wedgeRoundRectCallout">
              <a:avLst>
                <a:gd name="adj1" fmla="val -57056"/>
                <a:gd name="adj2" fmla="val 42928"/>
                <a:gd name="adj3" fmla="val 16667"/>
              </a:avLst>
            </a:pr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4064000" y="828120"/>
            <a:ext cx="785685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57175"/>
            <a:r>
              <a:rPr lang="vi-VN" altLang="vi-VN" sz="24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Sau khi học về cấu trúc lặp, bạn Khoa có ý tưởng tạo chương trình mô tả chú </a:t>
            </a:r>
            <a:r>
              <a:rPr lang="vi-VN" altLang="vi-VN" sz="24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vẹt </a:t>
            </a:r>
            <a:r>
              <a:rPr lang="vi-VN" altLang="vi-VN" sz="24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bay liên tục trên sân khấu như sau:</a:t>
            </a:r>
            <a:endParaRPr lang="vi-VN" altLang="vi-VN" sz="24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  <a:p>
            <a:pPr defTabSz="257175"/>
            <a:r>
              <a:rPr lang="vi-VN" altLang="vi-VN" sz="2400" dirty="0">
                <a:latin typeface="+mj-lt"/>
                <a:cs typeface="Times New Roman" panose="02020603050405020304" pitchFamily="18" charset="0"/>
              </a:rPr>
              <a:t>– Nhân vật: vẹt.</a:t>
            </a:r>
            <a:endParaRPr lang="vi-VN" altLang="vi-VN" sz="2400" dirty="0">
              <a:latin typeface="+mj-lt"/>
              <a:cs typeface="Times New Roman" panose="02020603050405020304" pitchFamily="18" charset="0"/>
            </a:endParaRPr>
          </a:p>
          <a:p>
            <a:pPr defTabSz="257175"/>
            <a:r>
              <a:rPr lang="vi-VN" altLang="vi-VN" sz="2400" dirty="0">
                <a:latin typeface="+mj-lt"/>
                <a:cs typeface="Times New Roman" panose="02020603050405020304" pitchFamily="18" charset="0"/>
              </a:rPr>
              <a:t>– Sân khấu: phông nền bầu trời hoặc nền mặc định.</a:t>
            </a:r>
            <a:endParaRPr lang="vi-VN" altLang="vi-VN" sz="2400" dirty="0">
              <a:latin typeface="+mj-lt"/>
              <a:cs typeface="Times New Roman" panose="02020603050405020304" pitchFamily="18" charset="0"/>
            </a:endParaRPr>
          </a:p>
          <a:p>
            <a:pPr defTabSz="257175"/>
            <a:r>
              <a:rPr lang="vi-VN" altLang="vi-VN" sz="2400" dirty="0">
                <a:latin typeface="+mj-lt"/>
                <a:cs typeface="Times New Roman" panose="02020603050405020304" pitchFamily="18" charset="0"/>
              </a:rPr>
              <a:t>– Hành động của nhân vật: lặp lại liên tục các hành động sau:</a:t>
            </a:r>
            <a:endParaRPr lang="vi-VN" altLang="vi-VN" sz="2400" dirty="0">
              <a:latin typeface="+mj-lt"/>
              <a:cs typeface="Times New Roman" panose="02020603050405020304" pitchFamily="18" charset="0"/>
            </a:endParaRPr>
          </a:p>
          <a:p>
            <a:pPr defTabSz="257175"/>
            <a:r>
              <a:rPr lang="vi-VN" altLang="vi-VN" sz="2400" dirty="0">
                <a:latin typeface="+mj-lt"/>
                <a:cs typeface="Times New Roman" panose="02020603050405020304" pitchFamily="18" charset="0"/>
              </a:rPr>
              <a:t>1. Di chuyển 10 bước.  </a:t>
            </a:r>
            <a:r>
              <a:rPr lang="en-US" altLang="vi-VN" sz="2400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vi-VN" altLang="vi-VN" sz="2400" dirty="0" smtClean="0">
                <a:latin typeface="+mj-lt"/>
                <a:cs typeface="Times New Roman" panose="02020603050405020304" pitchFamily="18" charset="0"/>
              </a:rPr>
              <a:t>2</a:t>
            </a:r>
            <a:r>
              <a:rPr lang="vi-VN" altLang="vi-VN" sz="2400" dirty="0">
                <a:latin typeface="+mj-lt"/>
                <a:cs typeface="Times New Roman" panose="02020603050405020304" pitchFamily="18" charset="0"/>
              </a:rPr>
              <a:t>. Vỗ cánh.</a:t>
            </a:r>
            <a:endParaRPr lang="vi-VN" altLang="vi-VN" sz="2400" dirty="0">
              <a:latin typeface="+mj-lt"/>
              <a:cs typeface="Times New Roman" panose="02020603050405020304" pitchFamily="18" charset="0"/>
            </a:endParaRPr>
          </a:p>
          <a:p>
            <a:pPr defTabSz="257175"/>
            <a:r>
              <a:rPr lang="vi-VN" altLang="vi-VN" sz="2400" dirty="0">
                <a:latin typeface="+mj-lt"/>
                <a:cs typeface="Times New Roman" panose="02020603050405020304" pitchFamily="18" charset="0"/>
              </a:rPr>
              <a:t>3. Đợi 1 giây.                </a:t>
            </a:r>
            <a:r>
              <a:rPr lang="vi-VN" altLang="vi-VN" sz="2400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vi-VN" altLang="vi-VN" sz="2400" dirty="0">
                <a:latin typeface="+mj-lt"/>
                <a:cs typeface="Times New Roman" panose="02020603050405020304" pitchFamily="18" charset="0"/>
              </a:rPr>
              <a:t>4. Nếu chạm cạnh sân khấu thì bật lại.</a:t>
            </a:r>
            <a:endParaRPr lang="vi-VN" sz="2400" dirty="0"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6254708" y="4372424"/>
            <a:ext cx="4398778" cy="2028375"/>
            <a:chOff x="1856791" y="4401655"/>
            <a:chExt cx="7212563" cy="2295926"/>
          </a:xfrm>
        </p:grpSpPr>
        <p:sp>
          <p:nvSpPr>
            <p:cNvPr id="16" name="Speech Bubble: Oval 15"/>
            <p:cNvSpPr/>
            <p:nvPr/>
          </p:nvSpPr>
          <p:spPr>
            <a:xfrm>
              <a:off x="1856791" y="4401655"/>
              <a:ext cx="7212563" cy="2145323"/>
            </a:xfrm>
            <a:prstGeom prst="wedgeEllipseCallout">
              <a:avLst>
                <a:gd name="adj1" fmla="val -10080"/>
                <a:gd name="adj2" fmla="val 1994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7" name="Speech Bubble: Oval 16"/>
            <p:cNvSpPr/>
            <p:nvPr/>
          </p:nvSpPr>
          <p:spPr>
            <a:xfrm>
              <a:off x="1856791" y="4552258"/>
              <a:ext cx="7212563" cy="2145323"/>
            </a:xfrm>
            <a:prstGeom prst="wedgeEllipseCallout">
              <a:avLst>
                <a:gd name="adj1" fmla="val -50463"/>
                <a:gd name="adj2" fmla="val 55913"/>
              </a:avLst>
            </a:prstGeom>
            <a:solidFill>
              <a:schemeClr val="bg1"/>
            </a:solidFill>
            <a:ln w="19050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18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330225" y="5296063"/>
            <a:ext cx="867566" cy="61676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6670035" y="4760640"/>
            <a:ext cx="35681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257175"/>
            <a:r>
              <a:rPr lang="vi-VN" altLang="vi-VN" sz="28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Em hãy cùng bạn Khoa thực hành tạo chương trình đó nhé.</a:t>
            </a:r>
            <a:endParaRPr lang="en-US" altLang="vi-VN" sz="28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64038" y="1335952"/>
            <a:ext cx="3385615" cy="823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57175">
              <a:lnSpc>
                <a:spcPct val="150000"/>
              </a:lnSpc>
            </a:pPr>
            <a:r>
              <a:rPr lang="vi-VN" sz="3000" b="1" dirty="0">
                <a:solidFill>
                  <a:srgbClr val="0998D7"/>
                </a:solidFill>
                <a:latin typeface="SVN-SAF" panose="02040603050506020204" pitchFamily="18" charset="0"/>
                <a:cs typeface="Times New Roman" panose="02020603050405020304" pitchFamily="18" charset="0"/>
              </a:rPr>
              <a:t>   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29324" y="1861548"/>
            <a:ext cx="391186" cy="345344"/>
          </a:xfrm>
          <a:prstGeom prst="rect">
            <a:avLst/>
          </a:prstGeom>
        </p:spPr>
      </p:pic>
      <p:pic>
        <p:nvPicPr>
          <p:cNvPr id="2" name="Picture 1" descr="Khởi  1"/>
          <p:cNvPicPr>
            <a:picLocks noChangeAspect="1"/>
          </p:cNvPicPr>
          <p:nvPr/>
        </p:nvPicPr>
        <p:blipFill>
          <a:blip r:embed="rId6"/>
          <a:srcRect r="19601" b="-488"/>
          <a:stretch>
            <a:fillRect/>
          </a:stretch>
        </p:blipFill>
        <p:spPr>
          <a:xfrm flipH="1">
            <a:off x="1273114" y="3910554"/>
            <a:ext cx="2519972" cy="31497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2666" y="0"/>
            <a:ext cx="13509522" cy="765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703454" y="482976"/>
            <a:ext cx="6158360" cy="823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57175">
              <a:lnSpc>
                <a:spcPct val="150000"/>
              </a:lnSpc>
            </a:pPr>
            <a:r>
              <a:rPr lang="en-US" sz="3600" b="1" dirty="0" err="1" smtClean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b="1" dirty="0" smtClean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03C6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vi-VN" sz="3600" b="1" dirty="0">
              <a:solidFill>
                <a:srgbClr val="F03C6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037398" y="1569928"/>
            <a:ext cx="9468802" cy="3109125"/>
            <a:chOff x="522612" y="969483"/>
            <a:chExt cx="11730272" cy="5135635"/>
          </a:xfrm>
        </p:grpSpPr>
        <p:sp>
          <p:nvSpPr>
            <p:cNvPr id="13" name="Rectangle 12"/>
            <p:cNvSpPr/>
            <p:nvPr/>
          </p:nvSpPr>
          <p:spPr>
            <a:xfrm>
              <a:off x="4863567" y="1241803"/>
              <a:ext cx="6903331" cy="19826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257175">
                <a:lnSpc>
                  <a:spcPct val="150000"/>
                </a:lnSpc>
              </a:pPr>
              <a:r>
                <a:rPr lang="en-US" altLang="vi-VN" sz="24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Tạo</a:t>
              </a:r>
              <a:r>
                <a:rPr lang="en-US" altLang="vi-VN" sz="2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khối</a:t>
              </a:r>
              <a:r>
                <a:rPr lang="en-US" altLang="vi-VN" sz="2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lệnh</a:t>
              </a:r>
              <a:r>
                <a:rPr lang="en-US" altLang="vi-VN" sz="2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điều</a:t>
              </a:r>
              <a:r>
                <a:rPr lang="en-US" altLang="vi-VN" sz="2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khiển</a:t>
              </a:r>
              <a:r>
                <a:rPr lang="en-US" altLang="vi-VN" sz="2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altLang="vi-VN" sz="2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altLang="vi-VN" sz="2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vẹt</a:t>
              </a:r>
              <a:r>
                <a:rPr lang="en-US" altLang="vi-VN" sz="2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vi-VN" altLang="vi-VN" sz="2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US" altLang="vi-VN" sz="2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tuần</a:t>
              </a:r>
              <a:r>
                <a:rPr lang="en-US" altLang="vi-VN" sz="2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tự</a:t>
              </a:r>
              <a:r>
                <a:rPr lang="en-US" altLang="vi-VN" sz="2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altLang="vi-VN" sz="2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US" altLang="vi-VN" sz="2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altLang="vi-VN" sz="2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n-US" altLang="vi-VN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" name="Rectangle: Rounded Corners 1"/>
            <p:cNvSpPr/>
            <p:nvPr/>
          </p:nvSpPr>
          <p:spPr>
            <a:xfrm>
              <a:off x="522612" y="1036931"/>
              <a:ext cx="10962947" cy="2813172"/>
            </a:xfrm>
            <a:prstGeom prst="roundRect">
              <a:avLst>
                <a:gd name="adj" fmla="val 5722"/>
              </a:avLst>
            </a:prstGeom>
            <a:noFill/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22612" y="3817391"/>
              <a:ext cx="11730272" cy="22877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257175">
                <a:lnSpc>
                  <a:spcPct val="150000"/>
                </a:lnSpc>
              </a:pPr>
              <a:r>
                <a:rPr lang="vi-VN" altLang="vi-VN" sz="2800" b="1" dirty="0" smtClean="0">
                  <a:solidFill>
                    <a:srgbClr val="FFFF00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1</a:t>
              </a:r>
              <a:r>
                <a:rPr lang="vi-VN" altLang="vi-VN" sz="28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Di chuyển 10 </a:t>
              </a:r>
              <a:r>
                <a:rPr lang="vi-VN" altLang="vi-VN" sz="28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bước.</a:t>
              </a:r>
              <a:r>
                <a:rPr lang="en-US" altLang="vi-VN" sz="28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r>
                <a:rPr lang="vi-VN" altLang="vi-VN" sz="28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vi-VN" altLang="vi-VN" sz="28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Vỗ cánh. </a:t>
              </a:r>
              <a:endParaRPr lang="vi-VN" altLang="vi-VN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defTabSz="257175">
                <a:lnSpc>
                  <a:spcPct val="150000"/>
                </a:lnSpc>
              </a:pPr>
              <a:r>
                <a:rPr lang="vi-VN" altLang="vi-VN" sz="28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vi-VN" altLang="vi-VN" sz="28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Đợi 1 giây.			 </a:t>
              </a:r>
              <a:r>
                <a:rPr lang="en-US" altLang="vi-VN" sz="28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r>
                <a:rPr lang="vi-VN" altLang="vi-VN" sz="28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</a:t>
              </a:r>
              <a:r>
                <a:rPr lang="vi-VN" altLang="vi-VN" sz="28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r>
                <a:rPr lang="vi-VN" altLang="vi-VN" sz="28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Nếu chạm cạnh sân khấu thì bật lại</a:t>
              </a:r>
              <a:r>
                <a:rPr lang="vi-VN" altLang="vi-VN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alt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522612" y="969483"/>
              <a:ext cx="4211834" cy="1593604"/>
              <a:chOff x="522612" y="969483"/>
              <a:chExt cx="4211834" cy="1593604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522612" y="969483"/>
                <a:ext cx="3421543" cy="1593604"/>
                <a:chOff x="5906375" y="1278622"/>
                <a:chExt cx="3421543" cy="1593604"/>
              </a:xfrm>
            </p:grpSpPr>
            <p:sp>
              <p:nvSpPr>
                <p:cNvPr id="21" name="Rectangle: Top Corners Rounded 20"/>
                <p:cNvSpPr/>
                <p:nvPr/>
              </p:nvSpPr>
              <p:spPr>
                <a:xfrm>
                  <a:off x="5981022" y="1404722"/>
                  <a:ext cx="3346896" cy="1467504"/>
                </a:xfrm>
                <a:prstGeom prst="round2SameRect">
                  <a:avLst/>
                </a:prstGeom>
                <a:solidFill>
                  <a:srgbClr val="7FC35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 b="1">
                    <a:latin typeface="UTM Bienvenue" panose="02040603050506020204" pitchFamily="18" charset="0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5906375" y="1278622"/>
                  <a:ext cx="2912268" cy="122012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 defTabSz="257175">
                    <a:lnSpc>
                      <a:spcPct val="150000"/>
                    </a:lnSpc>
                  </a:pPr>
                  <a:r>
                    <a:rPr lang="vi-VN" sz="2800" b="1" dirty="0">
                      <a:solidFill>
                        <a:schemeClr val="bg1"/>
                      </a:solidFill>
                      <a:latin typeface="UTM Bienvenue" panose="02040603050506020204" pitchFamily="18" charset="0"/>
                      <a:cs typeface="Times New Roman" panose="02020603050405020304" pitchFamily="18" charset="0"/>
                    </a:rPr>
                    <a:t>NHIỆM VỤ</a:t>
                  </a:r>
                  <a:r>
                    <a:rPr lang="en-US" sz="2800" b="1" dirty="0">
                      <a:solidFill>
                        <a:schemeClr val="bg1"/>
                      </a:solidFill>
                      <a:latin typeface="UTM Bienvenue" panose="02040603050506020204" pitchFamily="18" charset="0"/>
                      <a:cs typeface="Times New Roman" panose="02020603050405020304" pitchFamily="18" charset="0"/>
                    </a:rPr>
                    <a:t> </a:t>
                  </a:r>
                  <a:endParaRPr lang="vi-VN" sz="2800" b="1" dirty="0">
                    <a:solidFill>
                      <a:schemeClr val="bg1"/>
                    </a:solidFill>
                    <a:latin typeface="UTM Avo" panose="020406030505060202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7" name="Group 16"/>
              <p:cNvGrpSpPr/>
              <p:nvPr/>
            </p:nvGrpSpPr>
            <p:grpSpPr>
              <a:xfrm rot="20419193">
                <a:off x="3563838" y="1151275"/>
                <a:ext cx="1170608" cy="1227292"/>
                <a:chOff x="12119233" y="2593221"/>
                <a:chExt cx="4173092" cy="4492566"/>
              </a:xfrm>
            </p:grpSpPr>
            <p:pic>
              <p:nvPicPr>
                <p:cNvPr id="19" name="Picture 5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12581457" y="2981569"/>
                  <a:ext cx="3397173" cy="3224226"/>
                </a:xfrm>
                <a:prstGeom prst="rect">
                  <a:avLst/>
                </a:prstGeom>
              </p:spPr>
            </p:pic>
            <p:pic>
              <p:nvPicPr>
                <p:cNvPr id="20" name="Picture 6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12119233" y="2593221"/>
                  <a:ext cx="4173092" cy="4492566"/>
                </a:xfrm>
                <a:prstGeom prst="rect">
                  <a:avLst/>
                </a:prstGeom>
              </p:spPr>
            </p:pic>
          </p:grpSp>
          <p:sp>
            <p:nvSpPr>
              <p:cNvPr id="18" name="Rectangle 17"/>
              <p:cNvSpPr/>
              <p:nvPr/>
            </p:nvSpPr>
            <p:spPr>
              <a:xfrm>
                <a:off x="3785454" y="1149345"/>
                <a:ext cx="721380" cy="12218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257175">
                  <a:lnSpc>
                    <a:spcPct val="150000"/>
                  </a:lnSpc>
                </a:pPr>
                <a:r>
                  <a:rPr lang="vi-VN" sz="3200" b="1" dirty="0">
                    <a:solidFill>
                      <a:schemeClr val="bg1"/>
                    </a:solidFill>
                    <a:latin typeface="UTM Avo" panose="02040603050506020204" pitchFamily="18" charset="0"/>
                    <a:cs typeface="Times New Roman" panose="02020603050405020304" pitchFamily="18" charset="0"/>
                  </a:rPr>
                  <a:t>1</a:t>
                </a:r>
                <a:endParaRPr lang="vi-VN" sz="3200" b="1" dirty="0">
                  <a:solidFill>
                    <a:schemeClr val="bg1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4" name="Rectangle 23"/>
            <p:cNvSpPr/>
            <p:nvPr/>
          </p:nvSpPr>
          <p:spPr>
            <a:xfrm>
              <a:off x="1528714" y="3297180"/>
              <a:ext cx="9134572" cy="7244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257175">
                <a:lnSpc>
                  <a:spcPct val="150000"/>
                </a:lnSpc>
              </a:pPr>
              <a:endParaRPr lang="vi-VN" sz="150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346201" y="4695023"/>
            <a:ext cx="99822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1" dirty="0">
                <a:solidFill>
                  <a:srgbClr val="3DC3EC"/>
                </a:solidFill>
                <a:latin typeface="+mj-lt"/>
              </a:rPr>
              <a:t>Hướng dẫn </a:t>
            </a:r>
            <a:endParaRPr lang="vi-VN" sz="2400" b="1" dirty="0">
              <a:solidFill>
                <a:srgbClr val="3DC3EC"/>
              </a:solidFill>
              <a:latin typeface="+mj-lt"/>
            </a:endParaRPr>
          </a:p>
          <a:p>
            <a:r>
              <a:rPr lang="vi-VN" sz="2400" b="1" i="1" dirty="0">
                <a:solidFill>
                  <a:srgbClr val="3DC3EC"/>
                </a:solidFill>
                <a:latin typeface="+mj-lt"/>
              </a:rPr>
              <a:t>Bước 1:</a:t>
            </a:r>
            <a:r>
              <a:rPr lang="vi-VN" sz="2400" b="1" dirty="0">
                <a:solidFill>
                  <a:srgbClr val="3DC3EC"/>
                </a:solidFill>
                <a:latin typeface="+mj-lt"/>
              </a:rPr>
              <a:t> Xoá nhân vật mèo, thêm nhân vật      </a:t>
            </a:r>
            <a:r>
              <a:rPr lang="en-US" sz="2400" b="1" dirty="0" smtClean="0">
                <a:solidFill>
                  <a:srgbClr val="3DC3EC"/>
                </a:solidFill>
                <a:latin typeface="+mj-lt"/>
              </a:rPr>
              <a:t>      </a:t>
            </a:r>
            <a:r>
              <a:rPr lang="vi-VN" sz="2400" b="1" dirty="0" smtClean="0">
                <a:solidFill>
                  <a:srgbClr val="3DC3EC"/>
                </a:solidFill>
                <a:latin typeface="+mj-lt"/>
              </a:rPr>
              <a:t>(</a:t>
            </a:r>
            <a:r>
              <a:rPr lang="vi-VN" sz="2400" b="1" dirty="0">
                <a:solidFill>
                  <a:srgbClr val="3DC3EC"/>
                </a:solidFill>
                <a:latin typeface="+mj-lt"/>
              </a:rPr>
              <a:t>trong chủ đề Động vật). </a:t>
            </a:r>
            <a:endParaRPr lang="vi-VN" sz="2400" b="1" dirty="0">
              <a:solidFill>
                <a:srgbClr val="3DC3EC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vi-VN" sz="2400" b="1" i="1" dirty="0">
                <a:solidFill>
                  <a:srgbClr val="3DC3EC"/>
                </a:solidFill>
                <a:latin typeface="+mj-lt"/>
              </a:rPr>
              <a:t>Bước 2: </a:t>
            </a:r>
            <a:r>
              <a:rPr lang="vi-VN" sz="2400" b="1" dirty="0">
                <a:solidFill>
                  <a:srgbClr val="3DC3EC"/>
                </a:solidFill>
                <a:latin typeface="+mj-lt"/>
              </a:rPr>
              <a:t>Sử dụng các lệnh trong bảng sau để tạo khối lệnh như minh hoạ trong Hình 78</a:t>
            </a:r>
            <a:r>
              <a:rPr lang="vi-VN" sz="2400" b="1" dirty="0" smtClean="0">
                <a:solidFill>
                  <a:srgbClr val="3DC3EC"/>
                </a:solidFill>
                <a:latin typeface="+mj-lt"/>
              </a:rPr>
              <a:t>.</a:t>
            </a:r>
            <a:r>
              <a:rPr lang="en-US" sz="2400" b="1" dirty="0" smtClean="0">
                <a:solidFill>
                  <a:srgbClr val="3DC3EC"/>
                </a:solidFill>
                <a:latin typeface="+mj-lt"/>
              </a:rPr>
              <a:t>   </a:t>
            </a:r>
            <a:endParaRPr lang="en-US" sz="2400" b="1" dirty="0">
              <a:solidFill>
                <a:srgbClr val="3DC3EC"/>
              </a:solidFill>
              <a:latin typeface="+mj-lt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2165" y="4976235"/>
            <a:ext cx="468671" cy="4858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0356" y="342110"/>
            <a:ext cx="9857561" cy="45092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3864" y="5361157"/>
            <a:ext cx="108529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i="1" dirty="0">
                <a:solidFill>
                  <a:srgbClr val="FF0000"/>
                </a:solidFill>
                <a:latin typeface="+mj-lt"/>
              </a:rPr>
              <a:t>Bước 3:</a:t>
            </a:r>
            <a:r>
              <a:rPr lang="vi-VN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200" dirty="0">
                <a:solidFill>
                  <a:srgbClr val="000000"/>
                </a:solidFill>
                <a:latin typeface="+mj-lt"/>
              </a:rPr>
              <a:t>Lưu tệp với tên </a:t>
            </a:r>
            <a:r>
              <a:rPr lang="vi-VN" sz="3200" dirty="0">
                <a:solidFill>
                  <a:srgbClr val="F7941E"/>
                </a:solidFill>
                <a:latin typeface="+mj-lt"/>
              </a:rPr>
              <a:t>HanhDongCuaVet</a:t>
            </a:r>
            <a:r>
              <a:rPr lang="vi-VN" sz="3200" dirty="0">
                <a:solidFill>
                  <a:srgbClr val="000000"/>
                </a:solidFill>
                <a:latin typeface="+mj-lt"/>
              </a:rPr>
              <a:t> vào thư mục của em.</a:t>
            </a:r>
            <a:endParaRPr lang="en-US" sz="3200" dirty="0">
              <a:latin typeface="+mj-lt"/>
            </a:endParaRPr>
          </a:p>
        </p:txBody>
      </p:sp>
      <p:pic>
        <p:nvPicPr>
          <p:cNvPr id="5" name="Google Shape;121;p14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 flipH="1">
            <a:off x="10396714" y="0"/>
            <a:ext cx="1693685" cy="1288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685800" y="3186843"/>
            <a:ext cx="7239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 dirty="0">
                <a:solidFill>
                  <a:srgbClr val="FF0000"/>
                </a:solidFill>
                <a:latin typeface="+mj-lt"/>
              </a:rPr>
              <a:t>Hướng dẫn </a:t>
            </a:r>
            <a:endParaRPr lang="vi-VN" sz="2400" dirty="0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vi-VN" sz="2400" b="1" i="1" dirty="0">
                <a:solidFill>
                  <a:srgbClr val="000000"/>
                </a:solidFill>
                <a:latin typeface="+mj-lt"/>
              </a:rPr>
              <a:t>a) Vẹt bay 10 lần </a:t>
            </a:r>
            <a:endParaRPr lang="vi-VN" sz="2400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vi-VN" sz="2400" dirty="0">
                <a:solidFill>
                  <a:srgbClr val="000000"/>
                </a:solidFill>
                <a:latin typeface="+mj-lt"/>
              </a:rPr>
              <a:t>Để thực hiện yêu cầu này, em sử dụng lệnh lặp với số lần biết trước để lặp lại 10 lần khối lệnh ở Hình 78. </a:t>
            </a:r>
            <a:endParaRPr lang="vi-VN" sz="2400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vi-VN" sz="2400" b="1" i="1" dirty="0">
                <a:solidFill>
                  <a:srgbClr val="FF0000"/>
                </a:solidFill>
                <a:latin typeface="+mj-lt"/>
              </a:rPr>
              <a:t>Bước 1</a:t>
            </a:r>
            <a:r>
              <a:rPr lang="vi-VN" sz="2400" i="1" dirty="0">
                <a:solidFill>
                  <a:srgbClr val="F7941E"/>
                </a:solidFill>
                <a:latin typeface="+mj-lt"/>
              </a:rPr>
              <a:t>: </a:t>
            </a:r>
            <a:r>
              <a:rPr lang="vi-VN" sz="2400" dirty="0">
                <a:solidFill>
                  <a:srgbClr val="000000"/>
                </a:solidFill>
                <a:latin typeface="+mj-lt"/>
              </a:rPr>
              <a:t>Mở tệp </a:t>
            </a:r>
            <a:r>
              <a:rPr lang="vi-VN" sz="2400" dirty="0">
                <a:solidFill>
                  <a:srgbClr val="F7941E"/>
                </a:solidFill>
                <a:latin typeface="+mj-lt"/>
              </a:rPr>
              <a:t>HanhDongCuaVet</a:t>
            </a:r>
            <a:r>
              <a:rPr lang="vi-VN" sz="2400" dirty="0">
                <a:solidFill>
                  <a:srgbClr val="000000"/>
                </a:solidFill>
                <a:latin typeface="+mj-lt"/>
              </a:rPr>
              <a:t> đã tạo ở </a:t>
            </a:r>
            <a:r>
              <a:rPr lang="vi-VN" sz="2400" dirty="0">
                <a:solidFill>
                  <a:schemeClr val="accent1"/>
                </a:solidFill>
                <a:latin typeface="+mj-lt"/>
              </a:rPr>
              <a:t>Nhiệm vụ 1</a:t>
            </a:r>
            <a:r>
              <a:rPr lang="vi-VN" sz="2400" dirty="0">
                <a:solidFill>
                  <a:srgbClr val="000000"/>
                </a:solidFill>
                <a:latin typeface="+mj-lt"/>
              </a:rPr>
              <a:t>. </a:t>
            </a:r>
            <a:endParaRPr lang="vi-VN" sz="2400" dirty="0">
              <a:latin typeface="+mj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49368" y="2888792"/>
            <a:ext cx="3105644" cy="32355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822692" y="6203053"/>
            <a:ext cx="38219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79.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vẹt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10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083310" y="150254"/>
            <a:ext cx="8221980" cy="2659782"/>
            <a:chOff x="522612" y="813568"/>
            <a:chExt cx="10962947" cy="4393414"/>
          </a:xfrm>
        </p:grpSpPr>
        <p:sp>
          <p:nvSpPr>
            <p:cNvPr id="9" name="Rectangle 8"/>
            <p:cNvSpPr/>
            <p:nvPr/>
          </p:nvSpPr>
          <p:spPr>
            <a:xfrm>
              <a:off x="3305494" y="973351"/>
              <a:ext cx="8180065" cy="9543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257175">
                <a:lnSpc>
                  <a:spcPct val="150000"/>
                </a:lnSpc>
              </a:pPr>
              <a:r>
                <a:rPr lang="vi-VN" altLang="vi-VN" sz="2400" b="1" dirty="0">
                  <a:solidFill>
                    <a:srgbClr val="FF0000"/>
                  </a:solidFill>
                  <a:latin typeface="SVN-Androgyne" panose="02040603050506020204" pitchFamily="18" charset="0"/>
                  <a:cs typeface="Times New Roman" panose="02020603050405020304" pitchFamily="18" charset="0"/>
                </a:rPr>
                <a:t>Tạo ba chương trình thực hiện các yêu cầu sau:</a:t>
              </a:r>
              <a:endParaRPr lang="en-US" altLang="vi-VN" sz="2400" b="1" dirty="0">
                <a:solidFill>
                  <a:srgbClr val="FF0000"/>
                </a:solidFill>
                <a:latin typeface="SVN-Androgyne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: Rounded Corners 9"/>
            <p:cNvSpPr/>
            <p:nvPr/>
          </p:nvSpPr>
          <p:spPr>
            <a:xfrm>
              <a:off x="522612" y="1036929"/>
              <a:ext cx="10962947" cy="3996717"/>
            </a:xfrm>
            <a:prstGeom prst="roundRect">
              <a:avLst>
                <a:gd name="adj" fmla="val 5722"/>
              </a:avLst>
            </a:prstGeom>
            <a:noFill/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528712" y="1851650"/>
              <a:ext cx="9134572" cy="3355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257175">
                <a:lnSpc>
                  <a:spcPct val="150000"/>
                </a:lnSpc>
              </a:pPr>
              <a:r>
                <a:rPr lang="vi-VN" altLang="vi-VN" sz="2800" dirty="0">
                  <a:latin typeface="UTM Avo" panose="02040603050506020204" pitchFamily="18" charset="0"/>
                  <a:cs typeface="Times New Roman" panose="02020603050405020304" pitchFamily="18" charset="0"/>
                </a:rPr>
                <a:t>a</a:t>
              </a:r>
              <a:r>
                <a:rPr lang="vi-VN" altLang="vi-VN" sz="2800" dirty="0">
                  <a:latin typeface="+mj-lt"/>
                  <a:cs typeface="Times New Roman" panose="02020603050405020304" pitchFamily="18" charset="0"/>
                </a:rPr>
                <a:t>) Vẹt bay 10 lần. </a:t>
              </a:r>
              <a:endParaRPr lang="vi-VN" altLang="vi-VN" sz="2800" dirty="0">
                <a:latin typeface="+mj-lt"/>
                <a:cs typeface="Times New Roman" panose="02020603050405020304" pitchFamily="18" charset="0"/>
              </a:endParaRPr>
            </a:p>
            <a:p>
              <a:pPr defTabSz="257175">
                <a:lnSpc>
                  <a:spcPct val="150000"/>
                </a:lnSpc>
              </a:pPr>
              <a:r>
                <a:rPr lang="vi-VN" altLang="vi-VN" sz="2800" dirty="0">
                  <a:latin typeface="+mj-lt"/>
                  <a:cs typeface="Times New Roman" panose="02020603050405020304" pitchFamily="18" charset="0"/>
                </a:rPr>
                <a:t>b) Vẹt bay liên tục.</a:t>
              </a:r>
              <a:endParaRPr lang="vi-VN" altLang="vi-VN" sz="2800" dirty="0">
                <a:latin typeface="+mj-lt"/>
                <a:cs typeface="Times New Roman" panose="02020603050405020304" pitchFamily="18" charset="0"/>
              </a:endParaRPr>
            </a:p>
            <a:p>
              <a:pPr defTabSz="257175">
                <a:lnSpc>
                  <a:spcPct val="150000"/>
                </a:lnSpc>
              </a:pPr>
              <a:r>
                <a:rPr lang="vi-VN" altLang="vi-VN" sz="2800" dirty="0">
                  <a:latin typeface="+mj-lt"/>
                  <a:cs typeface="Times New Roman" panose="02020603050405020304" pitchFamily="18" charset="0"/>
                </a:rPr>
                <a:t>c) Vẹt bay liên tục cho đến khi nháy chuột</a:t>
              </a:r>
              <a:r>
                <a:rPr lang="vi-VN" altLang="vi-VN" sz="1600" dirty="0">
                  <a:latin typeface="+mj-lt"/>
                  <a:cs typeface="Times New Roman" panose="02020603050405020304" pitchFamily="18" charset="0"/>
                </a:rPr>
                <a:t>.</a:t>
              </a:r>
              <a:endParaRPr lang="en-US" altLang="vi-VN" sz="1600" dirty="0">
                <a:latin typeface="+mj-lt"/>
                <a:cs typeface="Times New Roman" panose="02020603050405020304" pitchFamily="18" charset="0"/>
              </a:endParaRPr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522612" y="813568"/>
              <a:ext cx="2881305" cy="976743"/>
              <a:chOff x="522612" y="813568"/>
              <a:chExt cx="2881305" cy="976743"/>
            </a:xfrm>
          </p:grpSpPr>
          <p:grpSp>
            <p:nvGrpSpPr>
              <p:cNvPr id="28" name="Group 27"/>
              <p:cNvGrpSpPr/>
              <p:nvPr/>
            </p:nvGrpSpPr>
            <p:grpSpPr>
              <a:xfrm>
                <a:off x="522612" y="969483"/>
                <a:ext cx="2372989" cy="820828"/>
                <a:chOff x="5906375" y="1278622"/>
                <a:chExt cx="2372989" cy="820828"/>
              </a:xfrm>
            </p:grpSpPr>
            <p:sp>
              <p:nvSpPr>
                <p:cNvPr id="33" name="Rectangle: Top Corners Rounded 32"/>
                <p:cNvSpPr/>
                <p:nvPr/>
              </p:nvSpPr>
              <p:spPr>
                <a:xfrm>
                  <a:off x="5981023" y="1404722"/>
                  <a:ext cx="2298341" cy="661656"/>
                </a:xfrm>
                <a:prstGeom prst="round2SameRect">
                  <a:avLst/>
                </a:prstGeom>
                <a:solidFill>
                  <a:srgbClr val="7FC35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 b="1">
                    <a:latin typeface="UTM Bienvenue" panose="02040603050506020204" pitchFamily="18" charset="0"/>
                  </a:endParaRPr>
                </a:p>
              </p:txBody>
            </p:sp>
            <p:sp>
              <p:nvSpPr>
                <p:cNvPr id="34" name="Rectangle 33"/>
                <p:cNvSpPr/>
                <p:nvPr/>
              </p:nvSpPr>
              <p:spPr>
                <a:xfrm>
                  <a:off x="5906375" y="1278622"/>
                  <a:ext cx="2135017" cy="82082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 defTabSz="257175">
                    <a:lnSpc>
                      <a:spcPct val="150000"/>
                    </a:lnSpc>
                  </a:pPr>
                  <a:r>
                    <a:rPr lang="vi-VN" sz="2000" b="1" dirty="0">
                      <a:solidFill>
                        <a:schemeClr val="bg1"/>
                      </a:solidFill>
                      <a:latin typeface="UTM Bienvenue" panose="02040603050506020204" pitchFamily="18" charset="0"/>
                      <a:cs typeface="Times New Roman" panose="02020603050405020304" pitchFamily="18" charset="0"/>
                    </a:rPr>
                    <a:t>NHIỆM VỤ</a:t>
                  </a:r>
                  <a:r>
                    <a:rPr lang="en-US" sz="2000" b="1" dirty="0">
                      <a:solidFill>
                        <a:schemeClr val="bg1"/>
                      </a:solidFill>
                      <a:latin typeface="UTM Bienvenue" panose="02040603050506020204" pitchFamily="18" charset="0"/>
                      <a:cs typeface="Times New Roman" panose="02020603050405020304" pitchFamily="18" charset="0"/>
                    </a:rPr>
                    <a:t> </a:t>
                  </a:r>
                  <a:endParaRPr lang="vi-VN" sz="2000" b="1" dirty="0">
                    <a:solidFill>
                      <a:schemeClr val="bg1"/>
                    </a:solidFill>
                    <a:latin typeface="UTM Avo" panose="020406030505060202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9" name="Group 28"/>
              <p:cNvGrpSpPr/>
              <p:nvPr/>
            </p:nvGrpSpPr>
            <p:grpSpPr>
              <a:xfrm rot="20419193">
                <a:off x="2450964" y="847169"/>
                <a:ext cx="952953" cy="890315"/>
                <a:chOff x="8973722" y="75017"/>
                <a:chExt cx="3397174" cy="3259045"/>
              </a:xfrm>
            </p:grpSpPr>
            <p:pic>
              <p:nvPicPr>
                <p:cNvPr id="31" name="Picture 5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8973722" y="75017"/>
                  <a:ext cx="3397174" cy="3224227"/>
                </a:xfrm>
                <a:prstGeom prst="rect">
                  <a:avLst/>
                </a:prstGeom>
              </p:spPr>
            </p:pic>
            <p:pic>
              <p:nvPicPr>
                <p:cNvPr id="32" name="Picture 6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9264793" y="565916"/>
                  <a:ext cx="2916628" cy="2768146"/>
                </a:xfrm>
                <a:prstGeom prst="rect">
                  <a:avLst/>
                </a:prstGeom>
              </p:spPr>
            </p:pic>
          </p:grpSp>
          <p:sp>
            <p:nvSpPr>
              <p:cNvPr id="30" name="Rectangle 29"/>
              <p:cNvSpPr/>
              <p:nvPr/>
            </p:nvSpPr>
            <p:spPr>
              <a:xfrm>
                <a:off x="2583881" y="813568"/>
                <a:ext cx="721380" cy="9532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257175">
                  <a:lnSpc>
                    <a:spcPct val="150000"/>
                  </a:lnSpc>
                </a:pPr>
                <a:r>
                  <a:rPr lang="vi-VN" sz="2100" b="1" dirty="0">
                    <a:solidFill>
                      <a:schemeClr val="bg1"/>
                    </a:solidFill>
                    <a:latin typeface="UTM Avo" panose="02040603050506020204" pitchFamily="18" charset="0"/>
                    <a:cs typeface="Times New Roman" panose="02020603050405020304" pitchFamily="18" charset="0"/>
                  </a:rPr>
                  <a:t>2</a:t>
                </a:r>
                <a:endParaRPr lang="vi-VN" sz="2100" b="1" dirty="0">
                  <a:solidFill>
                    <a:schemeClr val="bg1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7" name="Rectangle 26"/>
            <p:cNvSpPr/>
            <p:nvPr/>
          </p:nvSpPr>
          <p:spPr>
            <a:xfrm>
              <a:off x="1528714" y="3297180"/>
              <a:ext cx="9134572" cy="7244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257175">
                <a:lnSpc>
                  <a:spcPct val="150000"/>
                </a:lnSpc>
              </a:pPr>
              <a:endParaRPr lang="vi-VN" sz="1500"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8" name="Google Shape;121;p14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 flipH="1">
            <a:off x="10256873" y="65994"/>
            <a:ext cx="1736630" cy="16024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727712" y="449834"/>
            <a:ext cx="950848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1" i="1" dirty="0">
                <a:solidFill>
                  <a:srgbClr val="FF0000"/>
                </a:solidFill>
                <a:latin typeface="+mj-lt"/>
              </a:rPr>
              <a:t>Bước 2:</a:t>
            </a:r>
            <a:r>
              <a:rPr lang="vi-VN" sz="24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vi-VN" sz="2400" dirty="0">
                <a:solidFill>
                  <a:srgbClr val="000000"/>
                </a:solidFill>
                <a:latin typeface="+mj-lt"/>
              </a:rPr>
              <a:t>Chỉnh sửa chương trình: 	</a:t>
            </a:r>
            <a:endParaRPr lang="vi-VN" sz="2400" dirty="0">
              <a:latin typeface="+mj-lt"/>
            </a:endParaRPr>
          </a:p>
          <a:p>
            <a:r>
              <a:rPr lang="vi-VN" sz="2400" dirty="0">
                <a:solidFill>
                  <a:srgbClr val="000000"/>
                </a:solidFill>
                <a:latin typeface="+mj-lt"/>
              </a:rPr>
              <a:t>– Kéo thả lệnh</a:t>
            </a:r>
            <a:r>
              <a:rPr lang="vi-VN" sz="2400" dirty="0">
                <a:solidFill>
                  <a:srgbClr val="F7941E"/>
                </a:solidFill>
                <a:latin typeface="+mj-lt"/>
              </a:rPr>
              <a:t> lặp lại</a:t>
            </a:r>
            <a:r>
              <a:rPr lang="vi-VN" sz="2400" dirty="0">
                <a:solidFill>
                  <a:srgbClr val="000000"/>
                </a:solidFill>
                <a:latin typeface="+mj-lt"/>
              </a:rPr>
              <a:t> vào chương trình để được khối lệnh như Hình 79.</a:t>
            </a:r>
            <a:endParaRPr lang="vi-VN" sz="2400" dirty="0">
              <a:solidFill>
                <a:srgbClr val="000000"/>
              </a:solidFill>
              <a:latin typeface="+mj-lt"/>
            </a:endParaRPr>
          </a:p>
          <a:p>
            <a:r>
              <a:rPr lang="vi-VN" sz="2400" dirty="0">
                <a:solidFill>
                  <a:srgbClr val="000000"/>
                </a:solidFill>
                <a:latin typeface="+mj-lt"/>
              </a:rPr>
              <a:t>– Bổ sung lệnh                                như Hình 80 để vẹt không bị lộn ngược. </a:t>
            </a:r>
            <a:endParaRPr lang="vi-VN" sz="2400" dirty="0">
              <a:latin typeface="+mj-lt"/>
            </a:endParaRPr>
          </a:p>
          <a:p>
            <a:r>
              <a:rPr lang="vi-VN" sz="2400" b="1" i="1" dirty="0">
                <a:solidFill>
                  <a:srgbClr val="FF0000"/>
                </a:solidFill>
                <a:latin typeface="+mj-lt"/>
              </a:rPr>
              <a:t>Bước 3:</a:t>
            </a:r>
            <a:r>
              <a:rPr lang="vi-VN" sz="24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2400" dirty="0">
                <a:solidFill>
                  <a:srgbClr val="000000"/>
                </a:solidFill>
                <a:latin typeface="+mj-lt"/>
              </a:rPr>
              <a:t>Chạy thử chương trình và quan sát kết quả. </a:t>
            </a:r>
            <a:endParaRPr lang="vi-VN" sz="2400" dirty="0">
              <a:latin typeface="+mj-lt"/>
            </a:endParaRPr>
          </a:p>
          <a:p>
            <a:r>
              <a:rPr lang="vi-VN" sz="2400" b="1" i="1" dirty="0">
                <a:solidFill>
                  <a:srgbClr val="FF0000"/>
                </a:solidFill>
                <a:latin typeface="+mj-lt"/>
              </a:rPr>
              <a:t>Bước 4</a:t>
            </a:r>
            <a:r>
              <a:rPr lang="vi-VN" sz="2400" i="1" dirty="0">
                <a:solidFill>
                  <a:srgbClr val="F7941E"/>
                </a:solidFill>
                <a:latin typeface="+mj-lt"/>
              </a:rPr>
              <a:t>:</a:t>
            </a:r>
            <a:r>
              <a:rPr lang="vi-VN" sz="2400" dirty="0">
                <a:solidFill>
                  <a:srgbClr val="000000"/>
                </a:solidFill>
                <a:latin typeface="+mj-lt"/>
              </a:rPr>
              <a:t> Lưu tệp với tên là </a:t>
            </a:r>
            <a:r>
              <a:rPr lang="vi-VN" sz="2400" dirty="0">
                <a:solidFill>
                  <a:srgbClr val="F7941E"/>
                </a:solidFill>
                <a:latin typeface="+mj-lt"/>
              </a:rPr>
              <a:t>VetBay1</a:t>
            </a:r>
            <a:r>
              <a:rPr lang="vi-VN" sz="2400" dirty="0">
                <a:solidFill>
                  <a:srgbClr val="000000"/>
                </a:solidFill>
                <a:latin typeface="+mj-lt"/>
              </a:rPr>
              <a:t> vào thư mục của em.</a:t>
            </a:r>
            <a:endParaRPr lang="en-US" sz="2400" dirty="0">
              <a:latin typeface="+mj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82100" y="1968499"/>
            <a:ext cx="2695389" cy="32564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591212" y="5938184"/>
            <a:ext cx="38771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1350" b="1" i="1" dirty="0">
                <a:solidFill>
                  <a:srgbClr val="58595B"/>
                </a:solidFill>
                <a:latin typeface="MyriadPro-BoldIt"/>
              </a:rPr>
              <a:t> 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79.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vẹt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10 </a:t>
            </a:r>
            <a:r>
              <a:rPr lang="en-US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0714" y="1139208"/>
            <a:ext cx="2000686" cy="56024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20700" y="3260528"/>
            <a:ext cx="8382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800" b="1" i="1" dirty="0">
                <a:solidFill>
                  <a:srgbClr val="000000"/>
                </a:solidFill>
                <a:latin typeface="+mj-lt"/>
              </a:rPr>
              <a:t>b) Vẹt bay liên tục </a:t>
            </a:r>
            <a:endParaRPr lang="vi-VN" sz="2800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vi-VN" sz="2800" dirty="0">
                <a:solidFill>
                  <a:srgbClr val="000000"/>
                </a:solidFill>
                <a:latin typeface="+mj-lt"/>
              </a:rPr>
              <a:t>Để thực hiện yêu cầu này, em sử dụng lệnh lặp </a:t>
            </a:r>
            <a:r>
              <a:rPr lang="vi-VN" sz="2800" dirty="0">
                <a:solidFill>
                  <a:srgbClr val="F7941E"/>
                </a:solidFill>
                <a:latin typeface="+mj-lt"/>
              </a:rPr>
              <a:t>liên tục</a:t>
            </a:r>
            <a:r>
              <a:rPr lang="vi-VN" sz="2800" dirty="0">
                <a:solidFill>
                  <a:srgbClr val="000000"/>
                </a:solidFill>
                <a:latin typeface="+mj-lt"/>
              </a:rPr>
              <a:t> để lặp liên tục khối lệnh ở Hình 78. </a:t>
            </a:r>
            <a:endParaRPr lang="vi-VN" sz="2800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vi-VN" sz="2800" i="1" dirty="0">
                <a:solidFill>
                  <a:srgbClr val="F7941E"/>
                </a:solidFill>
                <a:latin typeface="+mj-lt"/>
              </a:rPr>
              <a:t>Bước 1: </a:t>
            </a:r>
            <a:r>
              <a:rPr lang="vi-VN" sz="2800" dirty="0">
                <a:solidFill>
                  <a:srgbClr val="000000"/>
                </a:solidFill>
                <a:latin typeface="+mj-lt"/>
              </a:rPr>
              <a:t>Mở tệp </a:t>
            </a:r>
            <a:r>
              <a:rPr lang="vi-VN" sz="2800" dirty="0">
                <a:solidFill>
                  <a:srgbClr val="F7941E"/>
                </a:solidFill>
                <a:latin typeface="+mj-lt"/>
              </a:rPr>
              <a:t>HanhDongCuaVet</a:t>
            </a:r>
            <a:r>
              <a:rPr lang="vi-VN" sz="2800" dirty="0">
                <a:solidFill>
                  <a:srgbClr val="000000"/>
                </a:solidFill>
                <a:latin typeface="+mj-lt"/>
              </a:rPr>
              <a:t> đã tạo ở Nhiệm vụ 1.</a:t>
            </a:r>
            <a:endParaRPr lang="en-US" sz="2800" dirty="0">
              <a:latin typeface="+mj-lt"/>
            </a:endParaRPr>
          </a:p>
        </p:txBody>
      </p:sp>
      <p:pic>
        <p:nvPicPr>
          <p:cNvPr id="8" name="Google Shape;121;p14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 flipH="1">
            <a:off x="10396714" y="0"/>
            <a:ext cx="1693685" cy="1288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393700" y="192992"/>
            <a:ext cx="95377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 i="1" dirty="0">
                <a:solidFill>
                  <a:srgbClr val="FF0000"/>
                </a:solidFill>
                <a:latin typeface="+mj-lt"/>
              </a:rPr>
              <a:t>Bước 2</a:t>
            </a:r>
            <a:r>
              <a:rPr lang="vi-VN" sz="2400" i="1" dirty="0">
                <a:solidFill>
                  <a:srgbClr val="F7941E"/>
                </a:solidFill>
                <a:latin typeface="+mj-lt"/>
              </a:rPr>
              <a:t>:</a:t>
            </a:r>
            <a:r>
              <a:rPr lang="vi-VN" sz="2400" dirty="0">
                <a:solidFill>
                  <a:srgbClr val="000000"/>
                </a:solidFill>
                <a:latin typeface="+mj-lt"/>
              </a:rPr>
              <a:t> Chỉnh sửa chương trình: </a:t>
            </a:r>
            <a:endParaRPr lang="vi-VN" sz="2400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vi-VN" sz="2400" dirty="0">
                <a:solidFill>
                  <a:srgbClr val="000000"/>
                </a:solidFill>
                <a:latin typeface="+mj-lt"/>
              </a:rPr>
              <a:t>– Kéo thả lệnh lặp</a:t>
            </a:r>
            <a:r>
              <a:rPr lang="vi-VN" sz="2400" dirty="0">
                <a:solidFill>
                  <a:srgbClr val="F7941E"/>
                </a:solidFill>
                <a:latin typeface="+mj-lt"/>
              </a:rPr>
              <a:t> liên tục</a:t>
            </a:r>
            <a:r>
              <a:rPr lang="vi-VN" sz="2400" dirty="0">
                <a:solidFill>
                  <a:srgbClr val="000000"/>
                </a:solidFill>
                <a:latin typeface="+mj-lt"/>
              </a:rPr>
              <a:t> vào chương trình. </a:t>
            </a:r>
            <a:endParaRPr lang="vi-VN" sz="2400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vi-VN" sz="2400" dirty="0">
                <a:solidFill>
                  <a:srgbClr val="000000"/>
                </a:solidFill>
                <a:latin typeface="+mj-lt"/>
              </a:rPr>
              <a:t>– Tương tự câu a, em bổ sung lệnh như Hình 81 để vẹt không bị lộn ngược. </a:t>
            </a:r>
            <a:endParaRPr lang="vi-VN" sz="2400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vi-VN" sz="2400" b="1" i="1" dirty="0">
                <a:solidFill>
                  <a:srgbClr val="FF0000"/>
                </a:solidFill>
                <a:latin typeface="+mj-lt"/>
              </a:rPr>
              <a:t>Bước 3</a:t>
            </a:r>
            <a:r>
              <a:rPr lang="vi-VN" sz="2400" i="1" dirty="0">
                <a:solidFill>
                  <a:srgbClr val="F7941E"/>
                </a:solidFill>
                <a:latin typeface="+mj-lt"/>
              </a:rPr>
              <a:t>:</a:t>
            </a:r>
            <a:r>
              <a:rPr lang="vi-VN" sz="2400" dirty="0">
                <a:solidFill>
                  <a:srgbClr val="000000"/>
                </a:solidFill>
                <a:latin typeface="+mj-lt"/>
              </a:rPr>
              <a:t> Chạy thử chương trình và quan sát kết quả. </a:t>
            </a:r>
            <a:endParaRPr lang="vi-VN" sz="2400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vi-VN" sz="2400" b="1" i="1" dirty="0">
                <a:solidFill>
                  <a:srgbClr val="FF0000"/>
                </a:solidFill>
                <a:latin typeface="+mj-lt"/>
              </a:rPr>
              <a:t>Bước 4</a:t>
            </a:r>
            <a:r>
              <a:rPr lang="vi-VN" sz="2400" i="1" dirty="0">
                <a:solidFill>
                  <a:srgbClr val="F7941E"/>
                </a:solidFill>
                <a:latin typeface="+mj-lt"/>
              </a:rPr>
              <a:t>:</a:t>
            </a:r>
            <a:r>
              <a:rPr lang="vi-VN" sz="2400" dirty="0">
                <a:solidFill>
                  <a:srgbClr val="000000"/>
                </a:solidFill>
                <a:latin typeface="+mj-lt"/>
              </a:rPr>
              <a:t> Lưu tệp với tên là </a:t>
            </a:r>
            <a:r>
              <a:rPr lang="vi-VN" sz="2400" dirty="0">
                <a:solidFill>
                  <a:srgbClr val="F7941E"/>
                </a:solidFill>
                <a:latin typeface="+mj-lt"/>
              </a:rPr>
              <a:t>VetBay2</a:t>
            </a:r>
            <a:r>
              <a:rPr lang="vi-VN" sz="2400" dirty="0">
                <a:solidFill>
                  <a:srgbClr val="000000"/>
                </a:solidFill>
                <a:latin typeface="+mj-lt"/>
              </a:rPr>
              <a:t> vào thư mục của em.</a:t>
            </a:r>
            <a:endParaRPr lang="en-US" sz="2400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834712" y="5178044"/>
            <a:ext cx="30718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81.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Vẹt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8790" y="2887682"/>
            <a:ext cx="928970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000" b="1" i="1" dirty="0">
                <a:solidFill>
                  <a:srgbClr val="FF0000"/>
                </a:solidFill>
                <a:latin typeface="Arial" panose="020B0604020202020204" pitchFamily="34" charset="0"/>
              </a:rPr>
              <a:t>c</a:t>
            </a:r>
            <a:r>
              <a:rPr 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Vẹt bay liên tục cho đến khi nháy chuột </a:t>
            </a:r>
            <a:endParaRPr lang="vi-VN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thực hiện yêu cầu này, em sử dụng lệnh </a:t>
            </a:r>
            <a:r>
              <a:rPr lang="vi-VN" sz="2400" dirty="0">
                <a:solidFill>
                  <a:srgbClr val="F794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 lại cho đến khi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để lặp khối lệnh ở Hình 78 đến khi nháy chuột. 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2400" i="1" dirty="0">
                <a:solidFill>
                  <a:srgbClr val="F794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1: 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 tệp chương trình </a:t>
            </a:r>
            <a:r>
              <a:rPr lang="vi-VN" sz="2400" dirty="0">
                <a:solidFill>
                  <a:srgbClr val="F794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HanhDongCuaVet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đã tạo ở Nhiệm vụ 1. 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2400" i="1" dirty="0">
                <a:solidFill>
                  <a:srgbClr val="F794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2: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Chỉnh sửa chương trình: 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Kéo thả lệnh</a:t>
            </a:r>
            <a:r>
              <a:rPr lang="vi-VN" sz="2400" dirty="0">
                <a:solidFill>
                  <a:srgbClr val="F794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lặp lại cho đến khi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vào chương trình. 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Trong nhóm lệnh </a:t>
            </a:r>
            <a:r>
              <a:rPr lang="vi-VN" sz="2400" dirty="0">
                <a:solidFill>
                  <a:srgbClr val="F7941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 biến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kéo thả                          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vi-VN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 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điều kiện.</a:t>
            </a:r>
            <a:endParaRPr lang="vi-VN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81357" y="1015550"/>
            <a:ext cx="2179923" cy="36837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1150" y="6275054"/>
            <a:ext cx="1763361" cy="5329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793751" y="158443"/>
            <a:ext cx="108331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500" dirty="0">
                <a:solidFill>
                  <a:srgbClr val="000000"/>
                </a:solidFill>
                <a:latin typeface="Arial" panose="020B0604020202020204" pitchFamily="34" charset="0"/>
              </a:rPr>
              <a:t>– </a:t>
            </a:r>
            <a:r>
              <a:rPr lang="vi-VN" sz="3200" dirty="0">
                <a:solidFill>
                  <a:srgbClr val="000000"/>
                </a:solidFill>
                <a:latin typeface="+mj-lt"/>
              </a:rPr>
              <a:t>Tương tự câu a, em bổ sung lệnh như Hình 82 để vẹt không bị lộn ngược. </a:t>
            </a:r>
            <a:endParaRPr lang="vi-VN" sz="3200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vi-VN" sz="3200" i="1" dirty="0">
                <a:solidFill>
                  <a:srgbClr val="F7941E"/>
                </a:solidFill>
                <a:latin typeface="+mj-lt"/>
              </a:rPr>
              <a:t>Bước 3: </a:t>
            </a:r>
            <a:r>
              <a:rPr lang="vi-VN" sz="3200" dirty="0">
                <a:solidFill>
                  <a:srgbClr val="000000"/>
                </a:solidFill>
                <a:latin typeface="+mj-lt"/>
              </a:rPr>
              <a:t>Chạy thử chương trình, nháy chuột và quan sát kết quả xem vẹt có dừng bay hay không. </a:t>
            </a:r>
            <a:endParaRPr lang="vi-VN" sz="3200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vi-VN" sz="3200" i="1" dirty="0">
                <a:solidFill>
                  <a:srgbClr val="F7941E"/>
                </a:solidFill>
                <a:latin typeface="+mj-lt"/>
              </a:rPr>
              <a:t>Bước 4:</a:t>
            </a:r>
            <a:r>
              <a:rPr lang="vi-VN" sz="3200" dirty="0">
                <a:solidFill>
                  <a:srgbClr val="000000"/>
                </a:solidFill>
                <a:latin typeface="+mj-lt"/>
              </a:rPr>
              <a:t> Lưu tệp với tên là </a:t>
            </a:r>
            <a:r>
              <a:rPr lang="vi-VN" sz="3200" dirty="0">
                <a:solidFill>
                  <a:srgbClr val="F7941E"/>
                </a:solidFill>
                <a:latin typeface="+mj-lt"/>
              </a:rPr>
              <a:t>VetBay3</a:t>
            </a:r>
            <a:r>
              <a:rPr lang="vi-VN" sz="3200" dirty="0">
                <a:solidFill>
                  <a:srgbClr val="000000"/>
                </a:solidFill>
                <a:latin typeface="+mj-lt"/>
              </a:rPr>
              <a:t> vào thư mục của em.</a:t>
            </a:r>
            <a:endParaRPr lang="en-US" sz="3200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49401" y="5642900"/>
            <a:ext cx="621254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82.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Vẹt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nháy</a:t>
            </a:r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66742" y="3944095"/>
            <a:ext cx="3287058" cy="28939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42859" y="0"/>
            <a:ext cx="4522775" cy="848348"/>
            <a:chOff x="-186183" y="-842004"/>
            <a:chExt cx="6030366" cy="113113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86183" y="-842004"/>
              <a:ext cx="1280270" cy="1014929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2176193" y="-572649"/>
              <a:ext cx="3667990" cy="861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257175">
                <a:lnSpc>
                  <a:spcPct val="150000"/>
                </a:lnSpc>
              </a:pP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TẬP</a:t>
              </a:r>
              <a:endPara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442859" y="667435"/>
            <a:ext cx="735179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257175">
              <a:lnSpc>
                <a:spcPct val="150000"/>
              </a:lnSpc>
            </a:pPr>
            <a:r>
              <a:rPr lang="vi-VN" sz="1350" b="1" dirty="0">
                <a:solidFill>
                  <a:schemeClr val="accent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1</a:t>
            </a:r>
            <a:r>
              <a:rPr lang="vi-V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Tạo khối lệnh để nhân vật thực hiện tuần tự các hành động sau:</a:t>
            </a:r>
            <a:endParaRPr lang="vi-VN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257175">
              <a:lnSpc>
                <a:spcPct val="150000"/>
              </a:lnSpc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Di chuyển 20 bước. 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257175">
              <a:lnSpc>
                <a:spcPct val="150000"/>
              </a:lnSpc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Thay đổi động tác. 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257175">
              <a:lnSpc>
                <a:spcPct val="150000"/>
              </a:lnSpc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Đợi 1 giây.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257175">
              <a:lnSpc>
                <a:spcPct val="150000"/>
              </a:lnSpc>
            </a:pPr>
            <a:r>
              <a:rPr lang="vi-VN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Sử dụng lệnh lặp tạo ba chương trình, mỗi chương trình thực hiện một yêu cầu sau:</a:t>
            </a:r>
            <a:endParaRPr lang="vi-VN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257175">
              <a:lnSpc>
                <a:spcPct val="150000"/>
              </a:lnSpc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Lặp lại 15 lần khối lệnh ở Câu 1. 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257175">
              <a:lnSpc>
                <a:spcPct val="150000"/>
              </a:lnSpc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Lặp liên tục khối lệnh ở Câu 1.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257175">
              <a:lnSpc>
                <a:spcPct val="150000"/>
              </a:lnSpc>
            </a:pP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Lặp khối lệnh ở Câu 1 cho đến khi nháy chuột.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picture containing text, vector graphics, businesscard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8817" y1="32840" x2="59467" y2="42308"/>
                        <a14:foregroundMark x1="39941" y1="38462" x2="39941" y2="38462"/>
                        <a14:foregroundMark x1="37278" y1="34615" x2="38757" y2="36391"/>
                        <a14:foregroundMark x1="40533" y1="76923" x2="61538" y2="81953"/>
                        <a14:foregroundMark x1="48817" y1="79586" x2="30473" y2="80769"/>
                        <a14:foregroundMark x1="27219" y1="78402" x2="32840" y2="81953"/>
                        <a14:foregroundMark x1="49408" y1="40828" x2="48817" y2="497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596" y="5615672"/>
            <a:ext cx="1382454" cy="1382454"/>
          </a:xfrm>
          <a:prstGeom prst="rect">
            <a:avLst/>
          </a:prstGeom>
        </p:spPr>
      </p:pic>
      <p:pic>
        <p:nvPicPr>
          <p:cNvPr id="4" name="Picture 2" descr="Tin học lớp 5 Kết nối tri thức Bài 12: Thực hành sử dụng lệnh lặ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526" y="546100"/>
            <a:ext cx="2625874" cy="2779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Tin học lớp 5 Kết nối tri thức Bài 12: Thực hành sử dụng lệnh lặ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754" y="4456695"/>
            <a:ext cx="2099227" cy="231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Tin học lớp 5 Kết nối tri thức Bài 12: Thực hành sử dụng lệnh lặ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138" y="4456695"/>
            <a:ext cx="2391388" cy="231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Tin học lớp 5 Kết nối tri thức Bài 12: Thực hành sử dụng lệnh lặ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683" y="4193145"/>
            <a:ext cx="3023874" cy="2640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628263" y="110081"/>
            <a:ext cx="4134237" cy="885902"/>
            <a:chOff x="-1194318" y="-996224"/>
            <a:chExt cx="5512316" cy="118120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-1194318" y="-996224"/>
              <a:ext cx="1280271" cy="1181202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736858" y="-898064"/>
              <a:ext cx="3581140" cy="9848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257175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VẬN</a:t>
              </a:r>
              <a:r>
                <a: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DỤNG</a:t>
              </a:r>
              <a:endPara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701965" y="744840"/>
            <a:ext cx="107153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257175">
              <a:lnSpc>
                <a:spcPct val="150000"/>
              </a:lnSpc>
            </a:pPr>
            <a:r>
              <a:rPr lang="vi-VN" sz="3200" b="1" dirty="0">
                <a:solidFill>
                  <a:srgbClr val="0998D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tạo chương trình sử dụng lệnh lặp với số lần biết trước để vẽ hình vuông.</a:t>
            </a:r>
            <a:endParaRPr lang="vi-VN" sz="3200" b="1" dirty="0">
              <a:solidFill>
                <a:srgbClr val="0998D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picture containing toy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48" b="89776" l="9744" r="89776">
                        <a14:foregroundMark x1="44728" y1="24281" x2="56869" y2="27157"/>
                        <a14:foregroundMark x1="56390" y1="26677" x2="57348" y2="28435"/>
                        <a14:foregroundMark x1="38978" y1="27636" x2="60064" y2="33387"/>
                        <a14:foregroundMark x1="60064" y1="33387" x2="42332" y2="32748"/>
                        <a14:foregroundMark x1="55911" y1="21885" x2="56390" y2="20927"/>
                        <a14:foregroundMark x1="53195" y1="24281" x2="51278" y2="22364"/>
                        <a14:foregroundMark x1="42332" y1="29393" x2="62780" y2="37220"/>
                        <a14:foregroundMark x1="62780" y1="37220" x2="45208" y2="24601"/>
                        <a14:foregroundMark x1="45208" y1="24601" x2="43770" y2="27157"/>
                        <a14:foregroundMark x1="56869" y1="25240" x2="55911" y2="28914"/>
                        <a14:foregroundMark x1="57348" y1="29872" x2="57348" y2="29872"/>
                        <a14:foregroundMark x1="57348" y1="29872" x2="57348" y2="29872"/>
                        <a14:foregroundMark x1="57348" y1="26677" x2="57348" y2="26677"/>
                        <a14:foregroundMark x1="51278" y1="9265" x2="51278" y2="9265"/>
                        <a14:foregroundMark x1="52716" y1="7348" x2="52716" y2="73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552" y="5001202"/>
            <a:ext cx="2231448" cy="2231448"/>
          </a:xfrm>
          <a:prstGeom prst="rect">
            <a:avLst/>
          </a:prstGeom>
        </p:spPr>
      </p:pic>
      <p:pic>
        <p:nvPicPr>
          <p:cNvPr id="2050" name="Picture 2" descr="Tin học lớp 5 Kết nối tri thức Bài 12: Thực hành sử dụng lệnh lặ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350" y="2314849"/>
            <a:ext cx="3262444" cy="454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in học lớp 5 Kết nối tri thức Bài 12: Thực hành sử dụng lệnh lặ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3955" y="2464333"/>
            <a:ext cx="3492500" cy="3173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V="1">
            <a:off x="5050794" y="4379684"/>
            <a:ext cx="1273342" cy="41348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0" y="0"/>
            <a:ext cx="12260132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164" y="1437736"/>
            <a:ext cx="7117623" cy="36396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6667" b="90000" l="6500" r="93000">
                        <a14:foregroundMark x1="23200" y1="17870" x2="12800" y2="31389"/>
                        <a14:foregroundMark x1="12800" y1="31389" x2="11800" y2="34815"/>
                        <a14:foregroundMark x1="26200" y1="15833" x2="45100" y2="8889"/>
                        <a14:foregroundMark x1="45100" y1="8889" x2="62400" y2="8241"/>
                        <a14:foregroundMark x1="62400" y1="8241" x2="76300" y2="15000"/>
                        <a14:foregroundMark x1="76300" y1="15000" x2="91300" y2="41481"/>
                        <a14:foregroundMark x1="91300" y1="41481" x2="91300" y2="56389"/>
                        <a14:foregroundMark x1="91300" y1="56389" x2="83500" y2="69630"/>
                        <a14:foregroundMark x1="83500" y1="69630" x2="71700" y2="81111"/>
                        <a14:foregroundMark x1="71700" y1="81111" x2="56600" y2="86759"/>
                        <a14:foregroundMark x1="56600" y1="86759" x2="41000" y2="84907"/>
                        <a14:foregroundMark x1="41000" y1="84907" x2="26900" y2="76667"/>
                        <a14:foregroundMark x1="26900" y1="76667" x2="7600" y2="51944"/>
                        <a14:foregroundMark x1="7600" y1="51944" x2="8900" y2="37130"/>
                        <a14:foregroundMark x1="8900" y1="37130" x2="29600" y2="14074"/>
                        <a14:foregroundMark x1="39500" y1="6667" x2="55400" y2="6667"/>
                        <a14:foregroundMark x1="93000" y1="41852" x2="93000" y2="52407"/>
                        <a14:foregroundMark x1="6500" y1="40741" x2="8000" y2="52407"/>
                        <a14:foregroundMark x1="46300" y1="35185" x2="49900" y2="52593"/>
                        <a14:foregroundMark x1="49900" y1="52593" x2="55800" y2="61852"/>
                        <a14:foregroundMark x1="60000" y1="24907" x2="46800" y2="34815"/>
                        <a14:foregroundMark x1="46800" y1="34815" x2="36500" y2="50370"/>
                        <a14:foregroundMark x1="36500" y1="50370" x2="44400" y2="67778"/>
                        <a14:foregroundMark x1="44400" y1="67778" x2="75200" y2="68241"/>
                        <a14:foregroundMark x1="75200" y1="68241" x2="87700" y2="56111"/>
                        <a14:foregroundMark x1="87700" y1="56111" x2="77700" y2="39537"/>
                        <a14:foregroundMark x1="77700" y1="39537" x2="62000" y2="31389"/>
                        <a14:foregroundMark x1="62000" y1="31389" x2="41400" y2="39722"/>
                        <a14:foregroundMark x1="37200" y1="14722" x2="28100" y2="68519"/>
                        <a14:foregroundMark x1="60400" y1="20000" x2="52000" y2="67130"/>
                        <a14:foregroundMark x1="27000" y1="19630" x2="75200" y2="70278"/>
                        <a14:foregroundMark x1="65300" y1="18611" x2="39600" y2="48056"/>
                        <a14:foregroundMark x1="39600" y1="48056" x2="31900" y2="62963"/>
                        <a14:foregroundMark x1="49400" y1="17593" x2="24200" y2="48519"/>
                        <a14:foregroundMark x1="24200" y1="48519" x2="19400" y2="59444"/>
                        <a14:foregroundMark x1="39100" y1="27037" x2="25700" y2="42778"/>
                        <a14:foregroundMark x1="25700" y1="42778" x2="19700" y2="58704"/>
                        <a14:foregroundMark x1="19700" y1="58704" x2="30500" y2="73056"/>
                        <a14:foregroundMark x1="30500" y1="73056" x2="54500" y2="72870"/>
                        <a14:foregroundMark x1="54500" y1="72870" x2="69000" y2="66759"/>
                        <a14:foregroundMark x1="69000" y1="66759" x2="78700" y2="54444"/>
                        <a14:foregroundMark x1="78700" y1="54444" x2="77500" y2="35926"/>
                        <a14:foregroundMark x1="77500" y1="35926" x2="63700" y2="24074"/>
                        <a14:foregroundMark x1="63700" y1="24074" x2="45600" y2="20000"/>
                        <a14:foregroundMark x1="45600" y1="20000" x2="27900" y2="21019"/>
                        <a14:foregroundMark x1="27900" y1="21019" x2="16900" y2="31574"/>
                        <a14:foregroundMark x1="16900" y1="31574" x2="14500" y2="47130"/>
                        <a14:foregroundMark x1="14500" y1="47130" x2="22200" y2="60926"/>
                        <a14:foregroundMark x1="22200" y1="60926" x2="46000" y2="67130"/>
                        <a14:foregroundMark x1="46000" y1="67130" x2="66000" y2="64630"/>
                        <a14:foregroundMark x1="66000" y1="64630" x2="80700" y2="57963"/>
                        <a14:foregroundMark x1="80700" y1="57963" x2="80400" y2="38426"/>
                        <a14:foregroundMark x1="80400" y1="38426" x2="68000" y2="26111"/>
                        <a14:foregroundMark x1="68000" y1="26111" x2="51800" y2="23148"/>
                        <a14:foregroundMark x1="51800" y1="23148" x2="45900" y2="23889"/>
                        <a14:foregroundMark x1="70300" y1="22130" x2="49500" y2="18056"/>
                        <a14:foregroundMark x1="49500" y1="18056" x2="32700" y2="20000"/>
                        <a14:foregroundMark x1="32700" y1="20000" x2="21600" y2="34722"/>
                        <a14:foregroundMark x1="21600" y1="34722" x2="18700" y2="52130"/>
                        <a14:foregroundMark x1="18700" y1="52130" x2="26400" y2="66296"/>
                        <a14:foregroundMark x1="26400" y1="66296" x2="42200" y2="72963"/>
                        <a14:foregroundMark x1="42200" y1="72963" x2="59300" y2="73796"/>
                        <a14:foregroundMark x1="59300" y1="73796" x2="76900" y2="69444"/>
                        <a14:foregroundMark x1="76900" y1="69444" x2="87900" y2="56481"/>
                        <a14:foregroundMark x1="87900" y1="56481" x2="89500" y2="39907"/>
                        <a14:foregroundMark x1="89500" y1="39907" x2="78600" y2="28519"/>
                        <a14:foregroundMark x1="78600" y1="28519" x2="49400" y2="16111"/>
                        <a14:foregroundMark x1="63000" y1="20741" x2="48500" y2="12778"/>
                        <a14:foregroundMark x1="48500" y1="12778" x2="31500" y2="13796"/>
                        <a14:foregroundMark x1="31500" y1="13796" x2="22800" y2="27685"/>
                        <a14:foregroundMark x1="22800" y1="27685" x2="43500" y2="27222"/>
                        <a14:foregroundMark x1="43500" y1="27222" x2="45200" y2="26389"/>
                        <a14:foregroundMark x1="70300" y1="42500" x2="44100" y2="63611"/>
                        <a14:foregroundMark x1="71000" y1="35833" x2="70500" y2="55556"/>
                        <a14:foregroundMark x1="70500" y1="55556" x2="72200" y2="35926"/>
                        <a14:foregroundMark x1="72200" y1="35926" x2="52600" y2="24907"/>
                        <a14:foregroundMark x1="52600" y1="24907" x2="51300" y2="50741"/>
                        <a14:foregroundMark x1="51300" y1="50741" x2="66400" y2="41944"/>
                        <a14:foregroundMark x1="66400" y1="41944" x2="71800" y2="44630"/>
                        <a14:foregroundMark x1="53200" y1="15833" x2="69000" y2="20926"/>
                        <a14:foregroundMark x1="69000" y1="20926" x2="81400" y2="32593"/>
                        <a14:foregroundMark x1="81400" y1="32593" x2="85400" y2="46944"/>
                        <a14:foregroundMark x1="85400" y1="46944" x2="80700" y2="61759"/>
                        <a14:foregroundMark x1="80700" y1="61759" x2="52000" y2="76944"/>
                        <a14:foregroundMark x1="52000" y1="76944" x2="35500" y2="73519"/>
                        <a14:foregroundMark x1="35500" y1="73519" x2="25800" y2="68241"/>
                        <a14:foregroundMark x1="26200" y1="71019" x2="40300" y2="80463"/>
                        <a14:foregroundMark x1="40300" y1="80463" x2="69900" y2="74907"/>
                        <a14:foregroundMark x1="50100" y1="14074" x2="67600" y2="16759"/>
                        <a14:foregroundMark x1="67600" y1="16759" x2="81800" y2="26111"/>
                        <a14:foregroundMark x1="81800" y1="26111" x2="82800" y2="27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783" y="82484"/>
            <a:ext cx="1132488" cy="12230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2CBAE8"/>
              </a:clrFrom>
              <a:clrTo>
                <a:srgbClr val="2CBA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41"/>
          <a:stretch>
            <a:fillRect/>
          </a:stretch>
        </p:blipFill>
        <p:spPr>
          <a:xfrm>
            <a:off x="10639783" y="1371451"/>
            <a:ext cx="1504470" cy="1401547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96809" y="5262919"/>
            <a:ext cx="9797667" cy="1496748"/>
            <a:chOff x="0" y="5530631"/>
            <a:chExt cx="12213516" cy="1401574"/>
          </a:xfrm>
        </p:grpSpPr>
        <p:sp>
          <p:nvSpPr>
            <p:cNvPr id="7" name="Rectangle 6"/>
            <p:cNvSpPr/>
            <p:nvPr/>
          </p:nvSpPr>
          <p:spPr>
            <a:xfrm>
              <a:off x="21516" y="5654229"/>
              <a:ext cx="12192000" cy="1255845"/>
            </a:xfrm>
            <a:prstGeom prst="rect">
              <a:avLst/>
            </a:prstGeom>
            <a:solidFill>
              <a:srgbClr val="CDA9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0" y="5602147"/>
              <a:ext cx="12192000" cy="0"/>
            </a:xfrm>
            <a:prstGeom prst="line">
              <a:avLst/>
            </a:prstGeom>
            <a:ln w="111125">
              <a:solidFill>
                <a:srgbClr val="68412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>
              <a:endCxn id="7" idx="3"/>
            </p:cNvCxnSpPr>
            <p:nvPr/>
          </p:nvCxnSpPr>
          <p:spPr>
            <a:xfrm>
              <a:off x="21516" y="6282151"/>
              <a:ext cx="12192000" cy="1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V="1">
              <a:off x="5141164" y="5654040"/>
              <a:ext cx="217483" cy="1278165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 flipV="1">
              <a:off x="6667317" y="5654040"/>
              <a:ext cx="288884" cy="1256034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 flipV="1">
              <a:off x="7828741" y="5573993"/>
              <a:ext cx="528280" cy="1336081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 flipV="1">
              <a:off x="9097759" y="5598765"/>
              <a:ext cx="808241" cy="1311309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 flipV="1">
              <a:off x="10335993" y="5665429"/>
              <a:ext cx="952095" cy="1244645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V="1">
              <a:off x="3584487" y="5624280"/>
              <a:ext cx="437596" cy="1298403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2066101" y="5530631"/>
              <a:ext cx="788586" cy="1392052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 flipV="1">
              <a:off x="11593231" y="5632098"/>
              <a:ext cx="598769" cy="782754"/>
            </a:xfrm>
            <a:prstGeom prst="line">
              <a:avLst/>
            </a:prstGeom>
            <a:ln w="38100">
              <a:solidFill>
                <a:srgbClr val="684120">
                  <a:alpha val="2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41" b="87778" l="10000" r="90000">
                        <a14:foregroundMark x1="51200" y1="8426" x2="51200" y2="19537"/>
                        <a14:foregroundMark x1="51700" y1="5741" x2="54100" y2="13519"/>
                        <a14:foregroundMark x1="45297" y1="85003" x2="52100" y2="84444"/>
                        <a14:foregroundMark x1="52100" y1="84444" x2="52200" y2="84444"/>
                        <a14:backgroundMark x1="58200" y1="85093" x2="51200" y2="88519"/>
                        <a14:backgroundMark x1="51200" y1="88519" x2="42600" y2="89074"/>
                        <a14:backgroundMark x1="42600" y1="89074" x2="39700" y2="88426"/>
                        <a14:backgroundMark x1="37300" y1="86204" x2="54600" y2="87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396"/>
          <a:stretch>
            <a:fillRect/>
          </a:stretch>
        </p:blipFill>
        <p:spPr>
          <a:xfrm>
            <a:off x="10167243" y="4043032"/>
            <a:ext cx="2757136" cy="2727675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0" y="2137006"/>
            <a:ext cx="482162" cy="797844"/>
            <a:chOff x="239737" y="39970"/>
            <a:chExt cx="842766" cy="934438"/>
          </a:xfrm>
        </p:grpSpPr>
        <p:sp>
          <p:nvSpPr>
            <p:cNvPr id="20" name="Rectangle 19"/>
            <p:cNvSpPr/>
            <p:nvPr/>
          </p:nvSpPr>
          <p:spPr>
            <a:xfrm rot="938848">
              <a:off x="371294" y="111585"/>
              <a:ext cx="690492" cy="81371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571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72741">
              <a:off x="239737" y="39970"/>
              <a:ext cx="842766" cy="934438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130114" y="75596"/>
            <a:ext cx="772783" cy="865381"/>
            <a:chOff x="817228" y="470330"/>
            <a:chExt cx="988558" cy="810354"/>
          </a:xfrm>
        </p:grpSpPr>
        <p:sp>
          <p:nvSpPr>
            <p:cNvPr id="23" name="Rectangle 22"/>
            <p:cNvSpPr/>
            <p:nvPr/>
          </p:nvSpPr>
          <p:spPr>
            <a:xfrm rot="20633638">
              <a:off x="817228" y="470330"/>
              <a:ext cx="988558" cy="81035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571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7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794" b="12279"/>
            <a:stretch>
              <a:fillRect/>
            </a:stretch>
          </p:blipFill>
          <p:spPr>
            <a:xfrm rot="20636162">
              <a:off x="867631" y="523989"/>
              <a:ext cx="867343" cy="668362"/>
            </a:xfrm>
            <a:prstGeom prst="rect">
              <a:avLst/>
            </a:prstGeom>
          </p:spPr>
        </p:pic>
      </p:grpSp>
      <p:sp>
        <p:nvSpPr>
          <p:cNvPr id="25" name="WordArt 2"/>
          <p:cNvSpPr>
            <a:spLocks noChangeArrowheads="1" noChangeShapeType="1" noTextEdit="1"/>
          </p:cNvSpPr>
          <p:nvPr/>
        </p:nvSpPr>
        <p:spPr bwMode="auto">
          <a:xfrm>
            <a:off x="5914888" y="1118386"/>
            <a:ext cx="3377978" cy="1654612"/>
          </a:xfrm>
          <a:prstGeom prst="rect">
            <a:avLst/>
          </a:prstGeom>
        </p:spPr>
        <p:txBody>
          <a:bodyPr wrap="none" lIns="137079" tIns="68543" rIns="137079" bIns="68543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5400" kern="10" dirty="0">
              <a:ln w="9525">
                <a:solidFill>
                  <a:srgbClr val="FF0000"/>
                </a:solidFill>
                <a:round/>
              </a:ln>
              <a:solidFill>
                <a:srgbClr val="0000FF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67" y="244069"/>
            <a:ext cx="9797667" cy="5745573"/>
          </a:xfrm>
          <a:prstGeom prst="rect">
            <a:avLst/>
          </a:prstGeom>
        </p:spPr>
      </p:pic>
      <p:pic>
        <p:nvPicPr>
          <p:cNvPr id="27" name="Karaoke - Lớp Chúng Ta Đoàn Kết - Âm Nhạc Lớp 3 -- Lớp Nhạc doremi">
            <a:hlinkClick r:id="" action="ppaction://media"/>
          </p:cNvPr>
          <p:cNvPicPr>
            <a:picLocks noChangeAspect="1"/>
          </p:cNvPicPr>
          <p:nvPr>
            <a:videoFile r:link="rId9"/>
            <p:extLst>
              <p:ext uri="{DAA4B4D4-6D71-4841-9C94-3DE7FCFB9230}">
                <p14:media xmlns:p14="http://schemas.microsoft.com/office/powerpoint/2010/main" r:embed="rId10">
                  <p14:trim st="16147.000000" end="37109.000000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76826" y="491231"/>
            <a:ext cx="9574276" cy="47299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087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7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>
            <a:fillRect/>
          </a:stretch>
        </p:blipFill>
        <p:spPr>
          <a:xfrm>
            <a:off x="3181353" y="857250"/>
            <a:ext cx="5829297" cy="322599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92590" y="3900245"/>
            <a:ext cx="5006820" cy="48474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defRPr/>
            </a:pPr>
            <a:r>
              <a:rPr lang="en-US" sz="2700" b="1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lang="vi-VN" sz="2700" b="1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 sz="2700" b="1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HỘP QUÀ BÍ MẬT</a:t>
            </a:r>
            <a:endParaRPr lang="en-US" sz="2700" b="1">
              <a:ln w="6600">
                <a:solidFill>
                  <a:srgbClr val="7030A0"/>
                </a:solidFill>
                <a:prstDash val="solid"/>
              </a:ln>
              <a:solidFill>
                <a:srgbClr val="002060"/>
              </a:solidFill>
              <a:effectLst>
                <a:outerShdw dist="38100" dir="2700000" algn="tl" rotWithShape="0">
                  <a:srgbClr val="ED7D31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chrysanthemu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45445" y="-600075"/>
            <a:ext cx="457200" cy="45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59259E-6 L 0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1524000" y="3216484"/>
            <a:ext cx="9144000" cy="85630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524000" y="4483518"/>
            <a:ext cx="9144000" cy="85630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8" name="Picture 7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187" y="2534959"/>
            <a:ext cx="1476884" cy="13077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894" y="2150875"/>
            <a:ext cx="1545470" cy="1037934"/>
          </a:xfrm>
          <a:prstGeom prst="rect">
            <a:avLst/>
          </a:prstGeom>
        </p:spPr>
      </p:pic>
      <p:pic>
        <p:nvPicPr>
          <p:cNvPr id="10" name="Picture 9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611" y="2534958"/>
            <a:ext cx="1476884" cy="130770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317" y="2150874"/>
            <a:ext cx="1545470" cy="1037934"/>
          </a:xfrm>
          <a:prstGeom prst="rect">
            <a:avLst/>
          </a:prstGeom>
        </p:spPr>
      </p:pic>
      <p:pic>
        <p:nvPicPr>
          <p:cNvPr id="12" name="Picture 11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8876" y="2534958"/>
            <a:ext cx="1476884" cy="130770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583" y="2150874"/>
            <a:ext cx="1545470" cy="103793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3" y="5334097"/>
            <a:ext cx="4571999" cy="251114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3" y="5334097"/>
            <a:ext cx="4571999" cy="251114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3" y="4067941"/>
            <a:ext cx="4571999" cy="251114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3" y="4067941"/>
            <a:ext cx="4571999" cy="251114"/>
          </a:xfrm>
          <a:prstGeom prst="rect">
            <a:avLst/>
          </a:prstGeom>
        </p:spPr>
      </p:pic>
      <p:sp>
        <p:nvSpPr>
          <p:cNvPr id="42" name="Flowchart: Summing Junction 41">
            <a:hlinkClick r:id="" action="ppaction://noaction"/>
          </p:cNvPr>
          <p:cNvSpPr/>
          <p:nvPr/>
        </p:nvSpPr>
        <p:spPr>
          <a:xfrm>
            <a:off x="10073019" y="5443448"/>
            <a:ext cx="486801" cy="486801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813" y="819430"/>
            <a:ext cx="1456072" cy="1392450"/>
          </a:xfrm>
          <a:prstGeom prst="rect">
            <a:avLst/>
          </a:prstGeom>
        </p:spPr>
      </p:pic>
      <p:sp>
        <p:nvSpPr>
          <p:cNvPr id="27" name="Rectangle: Folded Corner 26"/>
          <p:cNvSpPr/>
          <p:nvPr/>
        </p:nvSpPr>
        <p:spPr>
          <a:xfrm>
            <a:off x="1524002" y="377919"/>
            <a:ext cx="9866809" cy="1002093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en-US" sz="3200" b="1" dirty="0" smtClean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</a:t>
            </a:r>
            <a:r>
              <a:rPr lang="en-US" sz="36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Chỉ</a:t>
            </a:r>
            <a:r>
              <a:rPr lang="en-US" sz="36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lệnh</a:t>
            </a:r>
            <a:r>
              <a:rPr lang="en-US" sz="28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lặp</a:t>
            </a:r>
            <a:r>
              <a:rPr lang="en-US" sz="28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lần</a:t>
            </a:r>
            <a:r>
              <a:rPr lang="en-US" sz="28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trước</a:t>
            </a:r>
            <a:r>
              <a:rPr lang="en-US" sz="28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lệnh</a:t>
            </a:r>
            <a:r>
              <a:rPr lang="en-US" sz="28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sau</a:t>
            </a:r>
            <a:r>
              <a:rPr lang="en-US" sz="28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rgbClr val="F03C69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 rot="5600923">
            <a:off x="3647494" y="4602835"/>
            <a:ext cx="1828748" cy="18823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Arrow: Pentagon 30">
            <a:hlinkClick r:id="rId4" action="ppaction://hlinksldjump"/>
          </p:cNvPr>
          <p:cNvSpPr/>
          <p:nvPr/>
        </p:nvSpPr>
        <p:spPr>
          <a:xfrm rot="586976" flipH="1">
            <a:off x="3625056" y="3909016"/>
            <a:ext cx="1733204" cy="674636"/>
          </a:xfrm>
          <a:prstGeom prst="homePlate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b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GO HOME</a:t>
            </a:r>
            <a:endParaRPr lang="en-US" sz="2100" b="1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682" y="4950352"/>
            <a:ext cx="714375" cy="764381"/>
          </a:xfrm>
          <a:prstGeom prst="rect">
            <a:avLst/>
          </a:prstGeom>
        </p:spPr>
      </p:pic>
      <p:sp>
        <p:nvSpPr>
          <p:cNvPr id="36" name="Flowchart: Summing Junction 35"/>
          <p:cNvSpPr/>
          <p:nvPr/>
        </p:nvSpPr>
        <p:spPr>
          <a:xfrm>
            <a:off x="4543427" y="4002996"/>
            <a:ext cx="115805" cy="115805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003" y="4722841"/>
            <a:ext cx="873043" cy="95699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2" y="3836446"/>
            <a:ext cx="873043" cy="95699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009" y="3435534"/>
            <a:ext cx="583484" cy="74732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42423" y="3605910"/>
            <a:ext cx="660121" cy="63239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622" y="4502883"/>
            <a:ext cx="1476884" cy="130770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328" y="4118799"/>
            <a:ext cx="1545470" cy="1037934"/>
          </a:xfrm>
          <a:prstGeom prst="rect">
            <a:avLst/>
          </a:prstGeom>
        </p:spPr>
      </p:pic>
      <p:sp>
        <p:nvSpPr>
          <p:cNvPr id="32" name="Rectangle: Folded Corner 8"/>
          <p:cNvSpPr/>
          <p:nvPr/>
        </p:nvSpPr>
        <p:spPr>
          <a:xfrm>
            <a:off x="8968907" y="3797427"/>
            <a:ext cx="1102995" cy="99600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1350" b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Phần</a:t>
            </a:r>
            <a:r>
              <a:rPr lang="en-US" sz="1350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thưởng</a:t>
            </a:r>
            <a:r>
              <a:rPr lang="en-US" sz="1350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  <a:r>
              <a:rPr lang="en-US" sz="1350" b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tràng</a:t>
            </a:r>
            <a:r>
              <a:rPr lang="en-US" sz="1350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pháo</a:t>
            </a:r>
            <a:r>
              <a:rPr lang="en-US" sz="1350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tay</a:t>
            </a:r>
            <a:endParaRPr lang="en-US" sz="1350" b="1" dirty="0">
              <a:solidFill>
                <a:prstClr val="black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7029" y="3808584"/>
            <a:ext cx="371475" cy="32861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1872" y="3723778"/>
            <a:ext cx="535781" cy="892969"/>
          </a:xfrm>
          <a:prstGeom prst="rect">
            <a:avLst/>
          </a:prstGeom>
        </p:spPr>
      </p:pic>
      <p:pic>
        <p:nvPicPr>
          <p:cNvPr id="5" name="Picture 4" descr="A close up of a folder&#10;&#10;Description automatically generated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089" y="1867703"/>
            <a:ext cx="8829320" cy="159377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662064" y="2809887"/>
            <a:ext cx="505750" cy="61662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vi-VN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endParaRPr lang="vi-VN" sz="2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770450" y="2723896"/>
            <a:ext cx="566766" cy="61662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vi-VN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endParaRPr lang="vi-VN" sz="2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056014" y="2841550"/>
            <a:ext cx="473565" cy="61662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vi-VN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endParaRPr lang="vi-VN" sz="2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6022" y="2527018"/>
            <a:ext cx="603557" cy="56573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659" y="2841551"/>
            <a:ext cx="603557" cy="51501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792" y="2465784"/>
            <a:ext cx="604292" cy="566426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5816421" y="2710086"/>
            <a:ext cx="603402" cy="61662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vi-VN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endParaRPr lang="vi-VN" sz="2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>
            <a:fillRect/>
          </a:stretch>
        </p:blipFill>
        <p:spPr>
          <a:xfrm>
            <a:off x="5794299" y="2327907"/>
            <a:ext cx="603402" cy="5632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>
        <p:sndAc>
          <p:stSnd>
            <p:snd r:embed="rId17" name="chimes.wav"/>
          </p:stSnd>
        </p:sndAc>
      </p:transition>
    </mc:Choice>
    <mc:Fallback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500"/>
                            </p:stCondLst>
                            <p:childTnLst>
                              <p:par>
                                <p:cTn id="78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911" y="935457"/>
            <a:ext cx="1456072" cy="1392450"/>
          </a:xfrm>
          <a:prstGeom prst="rect">
            <a:avLst/>
          </a:prstGeom>
        </p:spPr>
      </p:pic>
      <p:sp>
        <p:nvSpPr>
          <p:cNvPr id="27" name="Rectangle: Folded Corner 26"/>
          <p:cNvSpPr/>
          <p:nvPr/>
        </p:nvSpPr>
        <p:spPr>
          <a:xfrm>
            <a:off x="1254034" y="461565"/>
            <a:ext cx="9076472" cy="1002093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en-US" sz="3600" b="1" dirty="0" smtClean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</a:t>
            </a:r>
            <a:r>
              <a:rPr lang="en-US" sz="36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Chỉ</a:t>
            </a:r>
            <a:r>
              <a:rPr lang="en-US" sz="36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lệnh</a:t>
            </a:r>
            <a:r>
              <a:rPr lang="en-US" sz="36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lặp</a:t>
            </a:r>
            <a:r>
              <a:rPr lang="en-US" sz="36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liên</a:t>
            </a:r>
            <a:r>
              <a:rPr lang="en-US" sz="36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tục</a:t>
            </a:r>
            <a:r>
              <a:rPr lang="en-US" sz="36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lệnh</a:t>
            </a:r>
            <a:r>
              <a:rPr lang="en-US" sz="36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sau</a:t>
            </a:r>
            <a:r>
              <a:rPr lang="en-US" sz="36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  <a:endParaRPr lang="en-US" sz="3600" b="1" dirty="0">
              <a:solidFill>
                <a:srgbClr val="F03C69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 rot="5600923">
            <a:off x="3647494" y="4602835"/>
            <a:ext cx="1828748" cy="18823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Arrow: Pentagon 30">
            <a:hlinkClick r:id="rId4" action="ppaction://hlinksldjump"/>
          </p:cNvPr>
          <p:cNvSpPr/>
          <p:nvPr/>
        </p:nvSpPr>
        <p:spPr>
          <a:xfrm rot="586976" flipH="1">
            <a:off x="3625056" y="3909016"/>
            <a:ext cx="1733204" cy="674636"/>
          </a:xfrm>
          <a:prstGeom prst="homePlate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b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GO HOME</a:t>
            </a:r>
            <a:endParaRPr lang="en-US" sz="2100" b="1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682" y="4950352"/>
            <a:ext cx="714375" cy="764381"/>
          </a:xfrm>
          <a:prstGeom prst="rect">
            <a:avLst/>
          </a:prstGeom>
        </p:spPr>
      </p:pic>
      <p:sp>
        <p:nvSpPr>
          <p:cNvPr id="36" name="Flowchart: Summing Junction 35"/>
          <p:cNvSpPr/>
          <p:nvPr/>
        </p:nvSpPr>
        <p:spPr>
          <a:xfrm>
            <a:off x="4543427" y="4002996"/>
            <a:ext cx="115805" cy="115805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003" y="4722841"/>
            <a:ext cx="873043" cy="95699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2" y="3836446"/>
            <a:ext cx="873043" cy="95699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009" y="3435534"/>
            <a:ext cx="583484" cy="74732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42423" y="3605910"/>
            <a:ext cx="660121" cy="63239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7029" y="3808584"/>
            <a:ext cx="371475" cy="328613"/>
          </a:xfrm>
          <a:prstGeom prst="rect">
            <a:avLst/>
          </a:prstGeom>
        </p:spPr>
      </p:pic>
      <p:pic>
        <p:nvPicPr>
          <p:cNvPr id="5" name="Picture 4" descr="A close up of a folder&#10;&#10;Description automatically generated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089" y="1867703"/>
            <a:ext cx="8829320" cy="159377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784393" y="2800217"/>
            <a:ext cx="505750" cy="61662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endParaRPr lang="vi-VN" sz="2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633592" y="2828595"/>
            <a:ext cx="566766" cy="61662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056014" y="2841550"/>
            <a:ext cx="473565" cy="61662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vi-VN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endParaRPr lang="vi-VN" sz="2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6022" y="2527018"/>
            <a:ext cx="603557" cy="56573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266" y="2800217"/>
            <a:ext cx="603557" cy="51501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009" y="2174167"/>
            <a:ext cx="604292" cy="566426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5816421" y="2710086"/>
            <a:ext cx="603402" cy="61662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vi-VN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endParaRPr lang="vi-VN" sz="2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>
            <a:fillRect/>
          </a:stretch>
        </p:blipFill>
        <p:spPr>
          <a:xfrm>
            <a:off x="5794299" y="2327907"/>
            <a:ext cx="603402" cy="5632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622" y="4502883"/>
            <a:ext cx="1476884" cy="130770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493" y="3796530"/>
            <a:ext cx="371475" cy="328613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1872" y="3723778"/>
            <a:ext cx="535781" cy="8929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328" y="4118799"/>
            <a:ext cx="1545470" cy="1037934"/>
          </a:xfrm>
          <a:prstGeom prst="rect">
            <a:avLst/>
          </a:prstGeom>
        </p:spPr>
      </p:pic>
      <p:sp>
        <p:nvSpPr>
          <p:cNvPr id="9" name="Rectangle: Folded Corner 8"/>
          <p:cNvSpPr/>
          <p:nvPr/>
        </p:nvSpPr>
        <p:spPr>
          <a:xfrm>
            <a:off x="8968907" y="3797427"/>
            <a:ext cx="1102995" cy="99600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1350" b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Bông</a:t>
            </a:r>
            <a:r>
              <a:rPr lang="en-US" sz="1350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hoa</a:t>
            </a:r>
            <a:r>
              <a:rPr lang="en-US" sz="1350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điểm</a:t>
            </a:r>
            <a:r>
              <a:rPr lang="en-US" sz="1350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10 </a:t>
            </a:r>
            <a:r>
              <a:rPr lang="en-US" sz="1350" b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thuộc</a:t>
            </a:r>
            <a:r>
              <a:rPr lang="en-US" sz="1350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về</a:t>
            </a:r>
            <a:r>
              <a:rPr lang="en-US" sz="1350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350" b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em</a:t>
            </a:r>
            <a:endParaRPr lang="en-US" sz="1350" b="1" dirty="0">
              <a:solidFill>
                <a:prstClr val="black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>
        <p:sndAc>
          <p:stSnd>
            <p:snd r:embed="rId17" name="chimes.wav"/>
          </p:stSnd>
        </p:sndAc>
      </p:transition>
    </mc:Choice>
    <mc:Fallback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1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4139" y="51332"/>
            <a:ext cx="1456072" cy="1392450"/>
          </a:xfrm>
          <a:prstGeom prst="rect">
            <a:avLst/>
          </a:prstGeom>
        </p:spPr>
      </p:pic>
      <p:sp>
        <p:nvSpPr>
          <p:cNvPr id="27" name="Rectangle: Folded Corner 26"/>
          <p:cNvSpPr/>
          <p:nvPr/>
        </p:nvSpPr>
        <p:spPr>
          <a:xfrm>
            <a:off x="1458528" y="441689"/>
            <a:ext cx="8880569" cy="1002093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en-US" sz="3200" b="1" dirty="0" smtClean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</a:t>
            </a:r>
            <a:r>
              <a:rPr lang="en-US" sz="32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Chỉ</a:t>
            </a:r>
            <a:r>
              <a:rPr lang="en-US" sz="32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ra</a:t>
            </a:r>
            <a:r>
              <a:rPr lang="en-US" sz="32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lệnh</a:t>
            </a:r>
            <a:r>
              <a:rPr lang="en-US" sz="32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lặp</a:t>
            </a:r>
            <a:r>
              <a:rPr lang="en-US" sz="32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điều</a:t>
            </a:r>
            <a:r>
              <a:rPr lang="en-US" sz="32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kiện</a:t>
            </a:r>
            <a:r>
              <a:rPr lang="en-US" sz="32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lệnh</a:t>
            </a:r>
            <a:r>
              <a:rPr lang="en-US" sz="32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sau</a:t>
            </a:r>
            <a:r>
              <a:rPr lang="en-US" sz="3200" b="1" dirty="0">
                <a:solidFill>
                  <a:srgbClr val="F03C69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  <a:endParaRPr lang="en-US" sz="3200" b="1" dirty="0">
              <a:solidFill>
                <a:srgbClr val="F03C69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 rot="5600923">
            <a:off x="3647494" y="4602835"/>
            <a:ext cx="1828748" cy="18823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Arrow: Pentagon 30">
            <a:hlinkClick r:id="rId4" action="ppaction://hlinksldjump"/>
          </p:cNvPr>
          <p:cNvSpPr/>
          <p:nvPr/>
        </p:nvSpPr>
        <p:spPr>
          <a:xfrm rot="586976" flipH="1">
            <a:off x="3625056" y="3909016"/>
            <a:ext cx="1733204" cy="674636"/>
          </a:xfrm>
          <a:prstGeom prst="homePlate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b="1">
                <a:solidFill>
                  <a:prstClr val="white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GO HOME</a:t>
            </a:r>
            <a:endParaRPr lang="en-US" sz="2100" b="1">
              <a:solidFill>
                <a:prstClr val="white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682" y="4950352"/>
            <a:ext cx="714375" cy="764381"/>
          </a:xfrm>
          <a:prstGeom prst="rect">
            <a:avLst/>
          </a:prstGeom>
        </p:spPr>
      </p:pic>
      <p:sp>
        <p:nvSpPr>
          <p:cNvPr id="36" name="Flowchart: Summing Junction 35"/>
          <p:cNvSpPr/>
          <p:nvPr/>
        </p:nvSpPr>
        <p:spPr>
          <a:xfrm>
            <a:off x="4543427" y="4002996"/>
            <a:ext cx="115805" cy="115805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003" y="4722841"/>
            <a:ext cx="873043" cy="95699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2" y="3836446"/>
            <a:ext cx="873043" cy="95699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009" y="3435534"/>
            <a:ext cx="583484" cy="74732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42423" y="3605910"/>
            <a:ext cx="660121" cy="632396"/>
          </a:xfrm>
          <a:prstGeom prst="rect">
            <a:avLst/>
          </a:prstGeom>
        </p:spPr>
      </p:pic>
      <p:pic>
        <p:nvPicPr>
          <p:cNvPr id="5" name="Picture 4" descr="A close up of a folder&#10;&#10;Description automatically generated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089" y="1867703"/>
            <a:ext cx="8829320" cy="159377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662064" y="2809887"/>
            <a:ext cx="505750" cy="61662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vi-VN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endParaRPr lang="vi-VN" sz="2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948646" y="2764474"/>
            <a:ext cx="566766" cy="61662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860444" y="2787443"/>
            <a:ext cx="473565" cy="61662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vi-VN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endParaRPr lang="vi-VN" sz="2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010" y="2360137"/>
            <a:ext cx="603557" cy="56573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571" y="2764475"/>
            <a:ext cx="603557" cy="51501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792" y="2465784"/>
            <a:ext cx="604292" cy="566426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5816421" y="2710086"/>
            <a:ext cx="603402" cy="61662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vi-VN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endParaRPr lang="vi-VN" sz="2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>
            <a:fillRect/>
          </a:stretch>
        </p:blipFill>
        <p:spPr>
          <a:xfrm>
            <a:off x="5794299" y="2327907"/>
            <a:ext cx="603402" cy="56324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287" y="4615553"/>
            <a:ext cx="1476884" cy="130770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158" y="3909199"/>
            <a:ext cx="371475" cy="328613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1537" y="3836447"/>
            <a:ext cx="535781" cy="8929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992" y="4231469"/>
            <a:ext cx="1545470" cy="1037934"/>
          </a:xfrm>
          <a:prstGeom prst="rect">
            <a:avLst/>
          </a:prstGeom>
        </p:spPr>
      </p:pic>
      <p:sp>
        <p:nvSpPr>
          <p:cNvPr id="9" name="Rectangle: Folded Corner 8"/>
          <p:cNvSpPr/>
          <p:nvPr/>
        </p:nvSpPr>
        <p:spPr>
          <a:xfrm>
            <a:off x="8048571" y="3910097"/>
            <a:ext cx="1102995" cy="99600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1275" b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Cả</a:t>
            </a:r>
            <a:r>
              <a:rPr lang="en-US" sz="1275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75" b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một</a:t>
            </a:r>
            <a:r>
              <a:rPr lang="en-US" sz="1275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75" b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thùng</a:t>
            </a:r>
            <a:r>
              <a:rPr lang="en-US" sz="1275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75" b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quà</a:t>
            </a:r>
            <a:r>
              <a:rPr lang="en-US" sz="1275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tri </a:t>
            </a:r>
            <a:r>
              <a:rPr lang="en-US" sz="1275" b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thức</a:t>
            </a:r>
            <a:r>
              <a:rPr lang="en-US" sz="1275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1275" b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chúc</a:t>
            </a:r>
            <a:r>
              <a:rPr lang="en-US" sz="1275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75" b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mừng</a:t>
            </a:r>
            <a:r>
              <a:rPr lang="en-US" sz="1275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75" b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em</a:t>
            </a:r>
            <a:endParaRPr lang="en-US" sz="1275" b="1" dirty="0">
              <a:solidFill>
                <a:prstClr val="black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>
        <p:sndAc>
          <p:stSnd>
            <p:snd r:embed="rId17" name="chimes.wav"/>
          </p:stSnd>
        </p:sndAc>
      </p:transition>
    </mc:Choice>
    <mc:Fallback>
      <p:transition>
        <p:sndAc>
          <p:stSnd>
            <p:snd r:embed="rId1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4.44444E-6 L -6.25E-7 -0.22476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500"/>
                            </p:stCondLst>
                            <p:childTnLst>
                              <p:par>
                                <p:cTn id="78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957"/>
            <a:ext cx="12210290" cy="6888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797573" y="2439049"/>
            <a:ext cx="11597071" cy="2467652"/>
          </a:xfrm>
          <a:prstGeom prst="rect">
            <a:avLst/>
          </a:prstGeom>
          <a:noFill/>
        </p:spPr>
        <p:txBody>
          <a:bodyPr wrap="square" lIns="137079" tIns="68543" rIns="137079" bIns="68543">
            <a:spAutoFit/>
          </a:bodyPr>
          <a:lstStyle/>
          <a:p>
            <a:pPr lvl="0" algn="ctr">
              <a:lnSpc>
                <a:spcPct val="122000"/>
              </a:lnSpc>
            </a:pPr>
            <a:r>
              <a:rPr lang="vi-VN" sz="4400" b="1" dirty="0">
                <a:solidFill>
                  <a:srgbClr val="FF0000"/>
                </a:solidFill>
                <a:latin typeface="+mj-lt"/>
                <a:sym typeface="Paytone One"/>
              </a:rPr>
              <a:t>CHỦ ĐỀ 6. GIẢI QUYẾT VẤN ĐỀ VỚI SỰ </a:t>
            </a:r>
            <a:endParaRPr lang="vi-VN" sz="4400" b="1" dirty="0">
              <a:solidFill>
                <a:srgbClr val="FF0000"/>
              </a:solidFill>
              <a:latin typeface="+mj-lt"/>
              <a:sym typeface="Paytone One"/>
            </a:endParaRPr>
          </a:p>
          <a:p>
            <a:pPr lvl="0" algn="ctr">
              <a:lnSpc>
                <a:spcPct val="122000"/>
              </a:lnSpc>
            </a:pPr>
            <a:r>
              <a:rPr lang="vi-VN" sz="4400" b="1" dirty="0">
                <a:solidFill>
                  <a:srgbClr val="FF0000"/>
                </a:solidFill>
                <a:latin typeface="+mj-lt"/>
                <a:sym typeface="Paytone One"/>
              </a:rPr>
              <a:t>TRỢ GIÚP CỦA MÁY TÍNH</a:t>
            </a:r>
            <a:endParaRPr lang="vi-VN" sz="4400" b="1" dirty="0">
              <a:solidFill>
                <a:srgbClr val="FF0000"/>
              </a:solidFill>
              <a:latin typeface="+mj-lt"/>
            </a:endParaRPr>
          </a:p>
          <a:p>
            <a:pPr algn="ctr">
              <a:defRPr/>
            </a:pPr>
            <a:endParaRPr lang="en-US" sz="44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9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61774" y="3954602"/>
            <a:ext cx="2414230" cy="248429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813579" y="4461956"/>
            <a:ext cx="13106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257175"/>
            <a:r>
              <a:rPr lang="en-US" sz="3600" b="1" dirty="0" err="1" smtClean="0">
                <a:latin typeface="SVN-SAF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 smtClean="0">
                <a:latin typeface="SVN-SAF" panose="02040603050506020204" pitchFamily="18" charset="0"/>
                <a:cs typeface="Times New Roman" panose="02020603050405020304" pitchFamily="18" charset="0"/>
              </a:rPr>
              <a:t> 12</a:t>
            </a:r>
            <a:endParaRPr lang="en-US" sz="3600" b="1" dirty="0">
              <a:latin typeface="SVN-SAF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82652" y="4726661"/>
            <a:ext cx="7985448" cy="823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257175">
              <a:lnSpc>
                <a:spcPct val="150000"/>
              </a:lnSpc>
            </a:pPr>
            <a:r>
              <a:rPr lang="en-US" altLang="vi-VN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SỬ DỤNG LỆNH</a:t>
            </a:r>
            <a:r>
              <a:rPr lang="vi-VN" altLang="vi-VN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endParaRPr lang="en-US" altLang="vi-VN" sz="36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40928" y="1205875"/>
            <a:ext cx="448733" cy="44026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640825">
            <a:off x="4330623" y="4868155"/>
            <a:ext cx="833535" cy="81780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0806844">
            <a:off x="9351953" y="1359351"/>
            <a:ext cx="833535" cy="81780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9158">
            <a:off x="10213347" y="-449395"/>
            <a:ext cx="389001" cy="38166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9158">
            <a:off x="1416738" y="4353982"/>
            <a:ext cx="389001" cy="3816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1731" y="3405435"/>
            <a:ext cx="2611199" cy="261119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3"/>
          <a:srcRect l="11411" t="28946" r="70326" b="61026"/>
          <a:stretch>
            <a:fillRect/>
          </a:stretch>
        </p:blipFill>
        <p:spPr>
          <a:xfrm>
            <a:off x="2562510" y="-692413"/>
            <a:ext cx="1670029" cy="515816"/>
          </a:xfrm>
          <a:prstGeom prst="rect">
            <a:avLst/>
          </a:prstGeom>
        </p:spPr>
      </p:pic>
      <p:pic>
        <p:nvPicPr>
          <p:cNvPr id="31" name="图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392" y="2046879"/>
            <a:ext cx="7177851" cy="3969755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 rot="21360500">
            <a:off x="2649978" y="3034585"/>
            <a:ext cx="567058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685800">
              <a:lnSpc>
                <a:spcPct val="150000"/>
              </a:lnSpc>
              <a:defRPr/>
            </a:pPr>
            <a:r>
              <a:rPr lang="en-US" altLang="zh-CN" sz="2400" b="1" kern="0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Sử</a:t>
            </a:r>
            <a:r>
              <a:rPr lang="en-US" altLang="zh-CN" sz="2400" b="1" kern="0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altLang="zh-CN" sz="2400" b="1" kern="0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dụng</a:t>
            </a:r>
            <a:r>
              <a:rPr lang="en-US" altLang="zh-CN" sz="2400" b="1" kern="0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altLang="zh-CN" sz="2400" b="1" kern="0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được</a:t>
            </a:r>
            <a:r>
              <a:rPr lang="en-US" altLang="zh-CN" sz="2400" b="1" kern="0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altLang="zh-CN" sz="2400" b="1" kern="0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lệnh</a:t>
            </a:r>
            <a:r>
              <a:rPr lang="en-US" altLang="zh-CN" sz="2400" b="1" kern="0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altLang="zh-CN" sz="2400" b="1" kern="0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lặp</a:t>
            </a:r>
            <a:r>
              <a:rPr lang="en-US" altLang="zh-CN" sz="2400" b="1" kern="0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altLang="zh-CN" sz="2400" b="1" kern="0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trong</a:t>
            </a:r>
            <a:r>
              <a:rPr lang="en-US" altLang="zh-CN" sz="2400" b="1" kern="0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altLang="zh-CN" sz="2400" b="1" kern="0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một</a:t>
            </a:r>
            <a:r>
              <a:rPr lang="en-US" altLang="zh-CN" sz="2400" b="1" kern="0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altLang="zh-CN" sz="2400" b="1" kern="0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số</a:t>
            </a:r>
            <a:r>
              <a:rPr lang="en-US" altLang="zh-CN" sz="2400" b="1" kern="0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altLang="zh-CN" sz="2400" b="1" kern="0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chương</a:t>
            </a:r>
            <a:r>
              <a:rPr lang="en-US" altLang="zh-CN" sz="2400" b="1" kern="0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altLang="zh-CN" sz="2400" b="1" kern="0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trình</a:t>
            </a:r>
            <a:r>
              <a:rPr lang="en-US" altLang="zh-CN" sz="2400" b="1" kern="0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altLang="zh-CN" sz="2400" b="1" kern="0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đơn</a:t>
            </a:r>
            <a:r>
              <a:rPr lang="en-US" altLang="zh-CN" sz="2400" b="1" kern="0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altLang="zh-CN" sz="2400" b="1" kern="0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giản</a:t>
            </a:r>
            <a:r>
              <a:rPr lang="en-US" altLang="zh-CN" sz="2400" b="1" kern="0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.</a:t>
            </a:r>
            <a:endParaRPr lang="en-US" altLang="zh-CN" sz="2400" b="1" kern="0" dirty="0">
              <a:solidFill>
                <a:srgbClr val="00B0F0"/>
              </a:solidFill>
              <a:latin typeface="Times New Roman" panose="02020603050405020304" pitchFamily="18" charset="0"/>
              <a:ea typeface="等线" panose="020B0604020202020204" charset="-122"/>
              <a:cs typeface="Times New Roman" panose="02020603050405020304" pitchFamily="18" charset="0"/>
              <a:sym typeface="Arial" panose="020B0604020202020204"/>
            </a:endParaRPr>
          </a:p>
          <a:p>
            <a:pPr algn="just" defTabSz="685800">
              <a:lnSpc>
                <a:spcPct val="150000"/>
              </a:lnSpc>
              <a:defRPr/>
            </a:pPr>
            <a:r>
              <a:rPr lang="en-US" altLang="zh-CN" sz="2400" b="1" kern="0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Chạy</a:t>
            </a:r>
            <a:r>
              <a:rPr lang="en-US" altLang="zh-CN" sz="2400" b="1" kern="0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altLang="zh-CN" sz="2400" b="1" kern="0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thử</a:t>
            </a:r>
            <a:r>
              <a:rPr lang="en-US" altLang="zh-CN" sz="2400" b="1" kern="0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altLang="zh-CN" sz="2400" b="1" kern="0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được</a:t>
            </a:r>
            <a:r>
              <a:rPr lang="en-US" altLang="zh-CN" sz="2400" b="1" kern="0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altLang="zh-CN" sz="2400" b="1" kern="0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chương</a:t>
            </a:r>
            <a:r>
              <a:rPr lang="en-US" altLang="zh-CN" sz="2400" b="1" kern="0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lang="en-US" altLang="zh-CN" sz="2400" b="1" kern="0" dirty="0" err="1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trình</a:t>
            </a:r>
            <a:r>
              <a:rPr lang="en-US" altLang="zh-CN" sz="2400" b="1" kern="0" dirty="0">
                <a:solidFill>
                  <a:srgbClr val="00B0F0"/>
                </a:solidFill>
                <a:latin typeface="Times New Roman" panose="02020603050405020304" pitchFamily="18" charset="0"/>
                <a:ea typeface="等线" panose="020B0604020202020204" charset="-122"/>
                <a:cs typeface="Times New Roman" panose="02020603050405020304" pitchFamily="18" charset="0"/>
                <a:sym typeface="Arial" panose="020B0604020202020204"/>
              </a:rPr>
              <a:t>.</a:t>
            </a:r>
            <a:endParaRPr lang="en-US" altLang="zh-CN" sz="2400" b="1" kern="0" dirty="0">
              <a:solidFill>
                <a:srgbClr val="00B0F0"/>
              </a:solidFill>
              <a:latin typeface="Times New Roman" panose="02020603050405020304" pitchFamily="18" charset="0"/>
              <a:ea typeface="等线" panose="020B0604020202020204" charset="-122"/>
              <a:cs typeface="Times New Roman" panose="02020603050405020304" pitchFamily="18" charset="0"/>
              <a:sym typeface="Arial" panose="020B0604020202020204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4202" y="863498"/>
            <a:ext cx="5817356" cy="1125020"/>
          </a:xfrm>
          <a:prstGeom prst="rect">
            <a:avLst/>
          </a:prstGeom>
        </p:spPr>
      </p:pic>
      <p:pic>
        <p:nvPicPr>
          <p:cNvPr id="17" name="Google Shape;121;p14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 flipH="1">
            <a:off x="9515570" y="51830"/>
            <a:ext cx="2387742" cy="27825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主题​​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3591</Words>
  <Application>WPS Presentation</Application>
  <PresentationFormat>Widescreen</PresentationFormat>
  <Paragraphs>151</Paragraphs>
  <Slides>19</Slides>
  <Notes>0</Notes>
  <HiddenSlides>0</HiddenSlides>
  <MMClips>2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19</vt:i4>
      </vt:variant>
    </vt:vector>
  </HeadingPairs>
  <TitlesOfParts>
    <vt:vector size="46" baseType="lpstr">
      <vt:lpstr>Arial</vt:lpstr>
      <vt:lpstr>SimSun</vt:lpstr>
      <vt:lpstr>Wingdings</vt:lpstr>
      <vt:lpstr>等线</vt:lpstr>
      <vt:lpstr>等线</vt:lpstr>
      <vt:lpstr>Microsoft YaHei</vt:lpstr>
      <vt:lpstr>Open Sans</vt:lpstr>
      <vt:lpstr>Times New Roman</vt:lpstr>
      <vt:lpstr>#9Slide02 Noi dung rat dai</vt:lpstr>
      <vt:lpstr>Wide Latin</vt:lpstr>
      <vt:lpstr>Calibri</vt:lpstr>
      <vt:lpstr>Times New Roman</vt:lpstr>
      <vt:lpstr>Tahoma</vt:lpstr>
      <vt:lpstr>Paytone One</vt:lpstr>
      <vt:lpstr>SVN-SAF</vt:lpstr>
      <vt:lpstr>Arial</vt:lpstr>
      <vt:lpstr>Segoe Print</vt:lpstr>
      <vt:lpstr>UTM Avo</vt:lpstr>
      <vt:lpstr>UTM Bienvenue</vt:lpstr>
      <vt:lpstr>SVN-Androgyne</vt:lpstr>
      <vt:lpstr>MyriadPro-BoldIt</vt:lpstr>
      <vt:lpstr>Chivo Mono</vt:lpstr>
      <vt:lpstr>Arial Unicode MS</vt:lpstr>
      <vt:lpstr>Calibri Light</vt:lpstr>
      <vt:lpstr>2_Office Theme</vt:lpstr>
      <vt:lpstr>1_Office 主题</vt:lpstr>
      <vt:lpstr>6_Office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Uyen Uyen</dc:creator>
  <cp:lastModifiedBy>DELL</cp:lastModifiedBy>
  <cp:revision>206</cp:revision>
  <dcterms:created xsi:type="dcterms:W3CDTF">2021-11-14T08:33:00Z</dcterms:created>
  <dcterms:modified xsi:type="dcterms:W3CDTF">2026-05-20T08:26:53Z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A3CF7C266B86485A86C45F67E6CC5091_13</vt:lpwstr>
  </property>
  <property fmtid="{D5CDD505-2E9C-101B-9397-08002B2CF9AE}" pid="3" name="KSOProductBuildVer">
    <vt:lpwstr>1033-12.1.0.26372</vt:lpwstr>
  </property>
</Properties>
</file>