
<file path=[Content_Types].xml><?xml version="1.0" encoding="utf-8"?>
<Types xmlns="http://schemas.openxmlformats.org/package/2006/content-types">
  <Default Extension="wav" ContentType="audio/x-wav"/>
  <Default Extension="jpeg" ContentType="image/jpeg"/>
  <Default Extension="JPG" ContentType="image/.jpg"/>
  <Default Extension="png" ContentType="image/png"/>
  <Default Extension="wdp" ContentType="image/vnd.ms-photo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28.svg" ContentType="image/svg+xml"/>
  <Override PartName="/ppt/media/image30.svg" ContentType="image/svg+xml"/>
  <Override PartName="/ppt/media/image32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4.svg" ContentType="image/svg+xml"/>
  <Override PartName="/ppt/media/image6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3"/>
  </p:sldMasterIdLst>
  <p:notesMasterIdLst>
    <p:notesMasterId r:id="rId9"/>
  </p:notesMasterIdLst>
  <p:sldIdLst>
    <p:sldId id="386" r:id="rId4"/>
    <p:sldId id="385" r:id="rId5"/>
    <p:sldId id="389" r:id="rId6"/>
    <p:sldId id="390" r:id="rId7"/>
    <p:sldId id="257" r:id="rId8"/>
    <p:sldId id="387" r:id="rId10"/>
    <p:sldId id="264" r:id="rId11"/>
    <p:sldId id="281" r:id="rId12"/>
    <p:sldId id="267" r:id="rId13"/>
    <p:sldId id="359" r:id="rId14"/>
    <p:sldId id="356" r:id="rId15"/>
    <p:sldId id="384" r:id="rId16"/>
    <p:sldId id="358" r:id="rId17"/>
    <p:sldId id="388" r:id="rId18"/>
  </p:sldIdLst>
  <p:sldSz cx="18288000" cy="10287000"/>
  <p:notesSz cx="6858000" cy="9144000"/>
  <p:embeddedFontLst>
    <p:embeddedFont>
      <p:font typeface="Calibri" panose="020F0502020204030204"/>
      <p:regular r:id="rId22"/>
      <p:bold r:id="rId23"/>
      <p:italic r:id="rId24"/>
      <p:boldItalic r:id="rId25"/>
    </p:embeddedFont>
    <p:embeddedFont>
      <p:font typeface="Paytone One"/>
      <p:regular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.ProTeacher03 Roboto Condensed" panose="02000000000000000000"/>
      <p:regular r:id="rId31"/>
    </p:embeddedFont>
    <p:embeddedFont>
      <p:font typeface=".ProTeacher03 Roboto Bold" panose="02000000000000000000" charset="0"/>
      <p:bold r:id="rId32"/>
    </p:embeddedFont>
  </p:embeddedFontLst>
  <p:custDataLst>
    <p:tags r:id="rId3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273" autoAdjust="0"/>
  </p:normalViewPr>
  <p:slideViewPr>
    <p:cSldViewPr snapToGrid="0" showGuides="1">
      <p:cViewPr varScale="1">
        <p:scale>
          <a:sx n="42" d="100"/>
          <a:sy n="42" d="100"/>
        </p:scale>
        <p:origin x="14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gs" Target="tags/tag1.xml"/><Relationship Id="rId32" Type="http://schemas.openxmlformats.org/officeDocument/2006/relationships/font" Target="fonts/font11.fntdata"/><Relationship Id="rId31" Type="http://schemas.openxmlformats.org/officeDocument/2006/relationships/font" Target="fonts/font10.fntdata"/><Relationship Id="rId30" Type="http://schemas.openxmlformats.org/officeDocument/2006/relationships/font" Target="fonts/font9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8.fntdata"/><Relationship Id="rId28" Type="http://schemas.openxmlformats.org/officeDocument/2006/relationships/font" Target="fonts/font7.fntdata"/><Relationship Id="rId27" Type="http://schemas.openxmlformats.org/officeDocument/2006/relationships/font" Target="fonts/font6.fntdata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4" name="Google Shape;3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7" name="Google Shape;3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C29DA-F4E4-41D5-9A0A-1B4C48B7542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52029-991D-4144-9A8A-62C6A48E752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Relationship Id="rId3" Type="http://schemas.openxmlformats.org/officeDocument/2006/relationships/image" Target="../media/image29.png"/><Relationship Id="rId24" Type="http://schemas.openxmlformats.org/officeDocument/2006/relationships/slideLayout" Target="../slideLayouts/slideLayout13.xml"/><Relationship Id="rId23" Type="http://schemas.openxmlformats.org/officeDocument/2006/relationships/image" Target="../media/image12.png"/><Relationship Id="rId22" Type="http://schemas.openxmlformats.org/officeDocument/2006/relationships/image" Target="../media/image44.svg"/><Relationship Id="rId21" Type="http://schemas.openxmlformats.org/officeDocument/2006/relationships/image" Target="../media/image43.png"/><Relationship Id="rId20" Type="http://schemas.openxmlformats.org/officeDocument/2006/relationships/image" Target="../media/image42.svg"/><Relationship Id="rId2" Type="http://schemas.openxmlformats.org/officeDocument/2006/relationships/image" Target="../media/image28.svg"/><Relationship Id="rId19" Type="http://schemas.openxmlformats.org/officeDocument/2006/relationships/image" Target="../media/image41.png"/><Relationship Id="rId18" Type="http://schemas.openxmlformats.org/officeDocument/2006/relationships/image" Target="../media/image40.svg"/><Relationship Id="rId17" Type="http://schemas.openxmlformats.org/officeDocument/2006/relationships/image" Target="../media/image39.png"/><Relationship Id="rId16" Type="http://schemas.microsoft.com/office/2007/relationships/media" Target="../media/media5.mp3"/><Relationship Id="rId15" Type="http://schemas.openxmlformats.org/officeDocument/2006/relationships/audio" Target="../media/media5.mp3"/><Relationship Id="rId14" Type="http://schemas.openxmlformats.org/officeDocument/2006/relationships/image" Target="../media/image38.svg"/><Relationship Id="rId13" Type="http://schemas.openxmlformats.org/officeDocument/2006/relationships/image" Target="../media/image37.png"/><Relationship Id="rId12" Type="http://schemas.openxmlformats.org/officeDocument/2006/relationships/image" Target="../media/image36.png"/><Relationship Id="rId11" Type="http://schemas.microsoft.com/office/2007/relationships/media" Target="../media/media4.mp3"/><Relationship Id="rId10" Type="http://schemas.openxmlformats.org/officeDocument/2006/relationships/audio" Target="../media/media4.mp3"/><Relationship Id="rId1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svg"/><Relationship Id="rId5" Type="http://schemas.openxmlformats.org/officeDocument/2006/relationships/image" Target="../media/image47.png"/><Relationship Id="rId4" Type="http://schemas.openxmlformats.org/officeDocument/2006/relationships/image" Target="../media/image30.svg"/><Relationship Id="rId3" Type="http://schemas.openxmlformats.org/officeDocument/2006/relationships/image" Target="../media/image46.png"/><Relationship Id="rId24" Type="http://schemas.openxmlformats.org/officeDocument/2006/relationships/slideLayout" Target="../slideLayouts/slideLayout13.xml"/><Relationship Id="rId23" Type="http://schemas.openxmlformats.org/officeDocument/2006/relationships/image" Target="../media/image44.svg"/><Relationship Id="rId22" Type="http://schemas.openxmlformats.org/officeDocument/2006/relationships/image" Target="../media/image52.png"/><Relationship Id="rId21" Type="http://schemas.openxmlformats.org/officeDocument/2006/relationships/image" Target="../media/image42.svg"/><Relationship Id="rId20" Type="http://schemas.openxmlformats.org/officeDocument/2006/relationships/image" Target="../media/image51.png"/><Relationship Id="rId2" Type="http://schemas.openxmlformats.org/officeDocument/2006/relationships/image" Target="../media/image28.svg"/><Relationship Id="rId19" Type="http://schemas.openxmlformats.org/officeDocument/2006/relationships/image" Target="../media/image40.svg"/><Relationship Id="rId18" Type="http://schemas.openxmlformats.org/officeDocument/2006/relationships/image" Target="../media/image50.png"/><Relationship Id="rId17" Type="http://schemas.microsoft.com/office/2007/relationships/media" Target="../media/audio1.wav"/><Relationship Id="rId16" Type="http://schemas.openxmlformats.org/officeDocument/2006/relationships/audio" Target="../media/audio1.wav"/><Relationship Id="rId15" Type="http://schemas.openxmlformats.org/officeDocument/2006/relationships/image" Target="../media/image36.png"/><Relationship Id="rId14" Type="http://schemas.microsoft.com/office/2007/relationships/media" Target="../media/media5.mp3"/><Relationship Id="rId13" Type="http://schemas.openxmlformats.org/officeDocument/2006/relationships/audio" Target="../media/media5.mp3"/><Relationship Id="rId12" Type="http://schemas.openxmlformats.org/officeDocument/2006/relationships/image" Target="../media/image38.sv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svg"/><Relationship Id="rId5" Type="http://schemas.openxmlformats.org/officeDocument/2006/relationships/image" Target="../media/image47.png"/><Relationship Id="rId4" Type="http://schemas.openxmlformats.org/officeDocument/2006/relationships/image" Target="../media/image30.svg"/><Relationship Id="rId3" Type="http://schemas.openxmlformats.org/officeDocument/2006/relationships/image" Target="../media/image46.png"/><Relationship Id="rId28" Type="http://schemas.openxmlformats.org/officeDocument/2006/relationships/slideLayout" Target="../slideLayouts/slideLayout13.xml"/><Relationship Id="rId27" Type="http://schemas.openxmlformats.org/officeDocument/2006/relationships/image" Target="../media/image56.png"/><Relationship Id="rId26" Type="http://schemas.openxmlformats.org/officeDocument/2006/relationships/image" Target="../media/image55.png"/><Relationship Id="rId25" Type="http://schemas.openxmlformats.org/officeDocument/2006/relationships/image" Target="../media/image54.png"/><Relationship Id="rId24" Type="http://schemas.openxmlformats.org/officeDocument/2006/relationships/image" Target="../media/image53.png"/><Relationship Id="rId23" Type="http://schemas.openxmlformats.org/officeDocument/2006/relationships/image" Target="../media/image44.svg"/><Relationship Id="rId22" Type="http://schemas.openxmlformats.org/officeDocument/2006/relationships/image" Target="../media/image52.png"/><Relationship Id="rId21" Type="http://schemas.openxmlformats.org/officeDocument/2006/relationships/image" Target="../media/image42.svg"/><Relationship Id="rId20" Type="http://schemas.openxmlformats.org/officeDocument/2006/relationships/image" Target="../media/image51.png"/><Relationship Id="rId2" Type="http://schemas.openxmlformats.org/officeDocument/2006/relationships/image" Target="../media/image28.svg"/><Relationship Id="rId19" Type="http://schemas.openxmlformats.org/officeDocument/2006/relationships/image" Target="../media/image40.svg"/><Relationship Id="rId18" Type="http://schemas.openxmlformats.org/officeDocument/2006/relationships/image" Target="../media/image50.png"/><Relationship Id="rId17" Type="http://schemas.microsoft.com/office/2007/relationships/media" Target="../media/audio1.wav"/><Relationship Id="rId16" Type="http://schemas.openxmlformats.org/officeDocument/2006/relationships/audio" Target="../media/audio1.wav"/><Relationship Id="rId15" Type="http://schemas.openxmlformats.org/officeDocument/2006/relationships/image" Target="../media/image36.png"/><Relationship Id="rId14" Type="http://schemas.microsoft.com/office/2007/relationships/media" Target="../media/media5.mp3"/><Relationship Id="rId13" Type="http://schemas.openxmlformats.org/officeDocument/2006/relationships/audio" Target="../media/media5.mp3"/><Relationship Id="rId12" Type="http://schemas.openxmlformats.org/officeDocument/2006/relationships/image" Target="../media/image38.sv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svg"/><Relationship Id="rId5" Type="http://schemas.openxmlformats.org/officeDocument/2006/relationships/image" Target="../media/image47.png"/><Relationship Id="rId4" Type="http://schemas.openxmlformats.org/officeDocument/2006/relationships/image" Target="../media/image30.svg"/><Relationship Id="rId3" Type="http://schemas.openxmlformats.org/officeDocument/2006/relationships/image" Target="../media/image46.png"/><Relationship Id="rId27" Type="http://schemas.openxmlformats.org/officeDocument/2006/relationships/slideLayout" Target="../slideLayouts/slideLayout13.xml"/><Relationship Id="rId26" Type="http://schemas.openxmlformats.org/officeDocument/2006/relationships/image" Target="../media/image40.svg"/><Relationship Id="rId25" Type="http://schemas.openxmlformats.org/officeDocument/2006/relationships/image" Target="../media/image50.png"/><Relationship Id="rId24" Type="http://schemas.openxmlformats.org/officeDocument/2006/relationships/image" Target="../media/image44.svg"/><Relationship Id="rId23" Type="http://schemas.openxmlformats.org/officeDocument/2006/relationships/image" Target="../media/image52.png"/><Relationship Id="rId22" Type="http://schemas.openxmlformats.org/officeDocument/2006/relationships/image" Target="../media/image42.svg"/><Relationship Id="rId21" Type="http://schemas.openxmlformats.org/officeDocument/2006/relationships/image" Target="../media/image51.png"/><Relationship Id="rId20" Type="http://schemas.openxmlformats.org/officeDocument/2006/relationships/image" Target="../media/image61.svg"/><Relationship Id="rId2" Type="http://schemas.openxmlformats.org/officeDocument/2006/relationships/image" Target="../media/image28.svg"/><Relationship Id="rId19" Type="http://schemas.openxmlformats.org/officeDocument/2006/relationships/image" Target="../media/image60.png"/><Relationship Id="rId18" Type="http://schemas.openxmlformats.org/officeDocument/2006/relationships/image" Target="../media/image59.png"/><Relationship Id="rId17" Type="http://schemas.microsoft.com/office/2007/relationships/media" Target="../media/media5.mp3"/><Relationship Id="rId16" Type="http://schemas.openxmlformats.org/officeDocument/2006/relationships/audio" Target="../media/media5.mp3"/><Relationship Id="rId15" Type="http://schemas.openxmlformats.org/officeDocument/2006/relationships/image" Target="../media/image36.png"/><Relationship Id="rId14" Type="http://schemas.microsoft.com/office/2007/relationships/media" Target="../media/media6.mp3"/><Relationship Id="rId13" Type="http://schemas.openxmlformats.org/officeDocument/2006/relationships/audio" Target="../media/media6.mp3"/><Relationship Id="rId12" Type="http://schemas.openxmlformats.org/officeDocument/2006/relationships/image" Target="../media/image58.png"/><Relationship Id="rId11" Type="http://schemas.openxmlformats.org/officeDocument/2006/relationships/image" Target="../media/image57.png"/><Relationship Id="rId10" Type="http://schemas.openxmlformats.org/officeDocument/2006/relationships/image" Target="../media/image48.png"/><Relationship Id="rId1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2.png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NULL" TargetMode="External"/><Relationship Id="rId8" Type="http://schemas.openxmlformats.org/officeDocument/2006/relationships/image" Target="../media/image9.png"/><Relationship Id="rId7" Type="http://schemas.openxmlformats.org/officeDocument/2006/relationships/image" Target="../media/image8.jpeg"/><Relationship Id="rId6" Type="http://schemas.openxmlformats.org/officeDocument/2006/relationships/image" Target="../media/image7.png"/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openxmlformats.org/officeDocument/2006/relationships/image" Target="../media/image4.jpeg"/><Relationship Id="rId2" Type="http://schemas.microsoft.com/office/2007/relationships/hdphoto" Target="../media/image3.wdp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0.png"/><Relationship Id="rId10" Type="http://schemas.microsoft.com/office/2007/relationships/media" Target="../media/media1.mp4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6" Type="http://schemas.microsoft.com/office/2007/relationships/media" Target="../media/media2.mp4"/><Relationship Id="rId5" Type="http://schemas.openxmlformats.org/officeDocument/2006/relationships/video" Target="../media/media2.mp4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media" Target="../media/media3.mp4"/><Relationship Id="rId3" Type="http://schemas.openxmlformats.org/officeDocument/2006/relationships/video" Target="../media/media3.mp4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png"/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993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89568" y="3744665"/>
            <a:ext cx="16309110" cy="1985084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algn="ctr">
              <a:defRPr/>
            </a:pPr>
            <a:r>
              <a:rPr lang="en-US" sz="6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6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6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 LỚP 5</a:t>
            </a:r>
            <a:endParaRPr lang="en-US" sz="6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B5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635" y="-494934"/>
            <a:ext cx="18288000" cy="6958130"/>
          </a:xfrm>
          <a:prstGeom prst="rect">
            <a:avLst/>
          </a:prstGeom>
          <a:solidFill>
            <a:srgbClr val="F8D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.ProTeacher03 Roboto Condensed" panose="0200000000000000000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11990819" y="6463196"/>
            <a:ext cx="2426436" cy="3327450"/>
            <a:chOff x="9455582" y="4308797"/>
            <a:chExt cx="1617624" cy="2218300"/>
          </a:xfrm>
        </p:grpSpPr>
        <p:pic>
          <p:nvPicPr>
            <p:cNvPr id="40" name="Graphic 39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1" name="Graphic 4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2" name="Graphic 4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7079278" y="6543243"/>
            <a:ext cx="2426436" cy="3327450"/>
            <a:chOff x="9455582" y="4308797"/>
            <a:chExt cx="1617624" cy="2218300"/>
          </a:xfrm>
        </p:grpSpPr>
        <p:pic>
          <p:nvPicPr>
            <p:cNvPr id="44" name="Graphic 4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5" name="Graphic 44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6" name="Graphic 4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2222994" y="6463196"/>
            <a:ext cx="2426436" cy="3327450"/>
            <a:chOff x="9455582" y="4308797"/>
            <a:chExt cx="1617624" cy="2218300"/>
          </a:xfrm>
        </p:grpSpPr>
        <p:pic>
          <p:nvPicPr>
            <p:cNvPr id="48" name="Graphic 47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9" name="Graphic 4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50" name="Graphic 49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sp>
        <p:nvSpPr>
          <p:cNvPr id="52" name="hình chữ nhật"/>
          <p:cNvSpPr/>
          <p:nvPr/>
        </p:nvSpPr>
        <p:spPr>
          <a:xfrm>
            <a:off x="2554196" y="569988"/>
            <a:ext cx="10887483" cy="111465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1371600">
              <a:buClrTx/>
            </a:pPr>
            <a:r>
              <a:rPr lang="en-US" sz="5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5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ai.</a:t>
            </a:r>
            <a:endParaRPr lang="en-US" sz="5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hình chữ nhật"/>
          <p:cNvSpPr/>
          <p:nvPr/>
        </p:nvSpPr>
        <p:spPr>
          <a:xfrm>
            <a:off x="462107" y="1580623"/>
            <a:ext cx="15064611" cy="378260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14350" indent="-514350" algn="just" defTabSz="1371600">
              <a:lnSpc>
                <a:spcPct val="150000"/>
              </a:lnSpc>
              <a:buClrTx/>
              <a:buAutoNum type="alphaUcPeriod"/>
            </a:pPr>
            <a:r>
              <a:rPr lang="vi-VN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chương trình có cấu trúc tuần tự, các lệnh được thực hiện lần lượt theo thứ tự.</a:t>
            </a:r>
            <a:endParaRPr lang="en-US" sz="4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 defTabSz="1371600">
              <a:lnSpc>
                <a:spcPct val="150000"/>
              </a:lnSpc>
              <a:buClrTx/>
              <a:buFont typeface="Arial" panose="020B0604020202020204"/>
              <a:buAutoNum type="alphaUcPeriod"/>
            </a:pPr>
            <a:r>
              <a:rPr lang="vi-VN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chương trình có cấu trúc tuần tự, các lệnh được thực hiện theo thứ tự ngẫu nhiên.</a:t>
            </a:r>
            <a:endParaRPr lang="en-US" sz="4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 defTabSz="1371600">
              <a:lnSpc>
                <a:spcPct val="150000"/>
              </a:lnSpc>
              <a:buClrTx/>
              <a:buAutoNum type="alphaUcPeriod"/>
            </a:pPr>
            <a:r>
              <a:rPr lang="vi-VN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cấu trúc tuần tự, các việc được thực hiện lần lượt theo thứ tự</a:t>
            </a:r>
            <a:r>
              <a:rPr lang="vi-VN" sz="4000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en-US" sz="4000" kern="1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4" name="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9764" y="6384518"/>
            <a:ext cx="1106520" cy="1289417"/>
          </a:xfrm>
          <a:prstGeom prst="rect">
            <a:avLst/>
          </a:prstGeom>
        </p:spPr>
      </p:pic>
      <p:pic>
        <p:nvPicPr>
          <p:cNvPr id="65" name="B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8380" y="6448283"/>
            <a:ext cx="1088231" cy="1289417"/>
          </a:xfrm>
          <a:prstGeom prst="rect">
            <a:avLst/>
          </a:prstGeom>
        </p:spPr>
      </p:pic>
      <p:pic>
        <p:nvPicPr>
          <p:cNvPr id="66" name="C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79834" y="6341590"/>
            <a:ext cx="1088231" cy="1289417"/>
          </a:xfrm>
          <a:prstGeom prst="rect">
            <a:avLst/>
          </a:prstGeom>
        </p:spPr>
      </p:pic>
      <p:pic>
        <p:nvPicPr>
          <p:cNvPr id="6" name="AmThanhSai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075844" y="228027"/>
            <a:ext cx="609600" cy="609600"/>
          </a:xfrm>
          <a:prstGeom prst="rect">
            <a:avLst/>
          </a:prstGeom>
        </p:spPr>
      </p:pic>
      <p:pic>
        <p:nvPicPr>
          <p:cNvPr id="8" name="Graphic 7" descr="Grinning face with solid fill with solid fill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668702" y="3237144"/>
            <a:ext cx="1371600" cy="1371600"/>
          </a:xfrm>
          <a:prstGeom prst="rect">
            <a:avLst/>
          </a:prstGeom>
        </p:spPr>
      </p:pic>
      <p:pic>
        <p:nvPicPr>
          <p:cNvPr id="9" name="Dung">
            <a:hlinkClick r:id="" action="ppaction://media"/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739085" y="6036789"/>
            <a:ext cx="6096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06799" y="5931082"/>
            <a:ext cx="18736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buClrTx/>
            </a:pPr>
            <a:endParaRPr lang="en-US" sz="2700" kern="1200">
              <a:solidFill>
                <a:srgbClr val="2759AD"/>
              </a:solidFill>
              <a:latin typeface=".ProTeacher03 Roboto Condensed" panose="02000000000000000000"/>
              <a:ea typeface="+mn-ea"/>
              <a:cs typeface="+mn-cs"/>
            </a:endParaRPr>
          </a:p>
        </p:txBody>
      </p:sp>
      <p:pic>
        <p:nvPicPr>
          <p:cNvPr id="10" name="Graphic 9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30744" y="283370"/>
            <a:ext cx="1366245" cy="1401278"/>
          </a:xfrm>
          <a:prstGeom prst="rect">
            <a:avLst/>
          </a:prstGeom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844193" y="9045619"/>
            <a:ext cx="1126725" cy="1126725"/>
          </a:xfrm>
          <a:prstGeom prst="rect">
            <a:avLst/>
          </a:prstGeom>
        </p:spPr>
      </p:pic>
      <p:pic>
        <p:nvPicPr>
          <p:cNvPr id="12" name="Graphic 11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040302" y="3014783"/>
            <a:ext cx="1707342" cy="1816322"/>
          </a:xfrm>
          <a:prstGeom prst="rect">
            <a:avLst/>
          </a:prstGeom>
        </p:spPr>
      </p:pic>
      <p:pic>
        <p:nvPicPr>
          <p:cNvPr id="27" name="Google Shape;121;p14"/>
          <p:cNvPicPr preferRelativeResize="0"/>
          <p:nvPr/>
        </p:nvPicPr>
        <p:blipFill rotWithShape="1">
          <a:blip r:embed="rId23"/>
          <a:srcRect/>
          <a:stretch>
            <a:fillRect/>
          </a:stretch>
        </p:blipFill>
        <p:spPr>
          <a:xfrm flipH="1">
            <a:off x="15225512" y="-396753"/>
            <a:ext cx="2906651" cy="2244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0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B5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2635" y="-494934"/>
            <a:ext cx="18288000" cy="6958130"/>
          </a:xfrm>
          <a:prstGeom prst="rect">
            <a:avLst/>
          </a:prstGeom>
          <a:solidFill>
            <a:srgbClr val="F8D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.ProTeacher03 Roboto Condensed" panose="0200000000000000000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4183373" y="6463196"/>
            <a:ext cx="2426436" cy="3327450"/>
            <a:chOff x="9455582" y="4308797"/>
            <a:chExt cx="1617624" cy="2218300"/>
          </a:xfrm>
        </p:grpSpPr>
        <p:pic>
          <p:nvPicPr>
            <p:cNvPr id="31" name="Graphic 30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32" name="Graphic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33" name="Graphic 32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10184879" y="6463196"/>
            <a:ext cx="2426436" cy="3327450"/>
            <a:chOff x="9455582" y="4308797"/>
            <a:chExt cx="1617624" cy="2218300"/>
          </a:xfrm>
        </p:grpSpPr>
        <p:pic>
          <p:nvPicPr>
            <p:cNvPr id="40" name="Graphic 39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1" name="Graphic 4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2" name="Graphic 4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6186386" y="6463196"/>
            <a:ext cx="2426436" cy="3327450"/>
            <a:chOff x="9455582" y="4308797"/>
            <a:chExt cx="1617624" cy="2218300"/>
          </a:xfrm>
        </p:grpSpPr>
        <p:pic>
          <p:nvPicPr>
            <p:cNvPr id="44" name="Graphic 4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5" name="Graphic 44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6" name="Graphic 4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2187893" y="6463196"/>
            <a:ext cx="2426436" cy="3327450"/>
            <a:chOff x="9455582" y="4308797"/>
            <a:chExt cx="1617624" cy="2218300"/>
          </a:xfrm>
        </p:grpSpPr>
        <p:pic>
          <p:nvPicPr>
            <p:cNvPr id="48" name="Graphic 47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9" name="Graphic 4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50" name="Graphic 49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sp>
        <p:nvSpPr>
          <p:cNvPr id="52" name="hình chữ nhật"/>
          <p:cNvSpPr/>
          <p:nvPr/>
        </p:nvSpPr>
        <p:spPr>
          <a:xfrm>
            <a:off x="2187893" y="-80799"/>
            <a:ext cx="12948570" cy="115862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371600">
              <a:buClrTx/>
            </a:pP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Trong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371600">
              <a:buClrTx/>
            </a:pPr>
            <a:endParaRPr lang="en-US" sz="4400" b="1" kern="1200" dirty="0">
              <a:solidFill>
                <a:srgbClr val="E7E6E6">
                  <a:lumMod val="25000"/>
                </a:srgbClr>
              </a:solidFill>
              <a:latin typeface=".ProTeacher03 Roboto Condensed" panose="02000000000000000000"/>
            </a:endParaRPr>
          </a:p>
        </p:txBody>
      </p:sp>
      <p:sp>
        <p:nvSpPr>
          <p:cNvPr id="54" name="hình chữ nhật"/>
          <p:cNvSpPr/>
          <p:nvPr/>
        </p:nvSpPr>
        <p:spPr>
          <a:xfrm>
            <a:off x="2518101" y="1484220"/>
            <a:ext cx="12218084" cy="208546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1371600">
              <a:lnSpc>
                <a:spcPct val="150000"/>
              </a:lnSpc>
              <a:buClrTx/>
            </a:pP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Scratch</a:t>
            </a:r>
            <a:endParaRPr lang="en-US" sz="4800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50000"/>
              </a:lnSpc>
              <a:buClrTx/>
            </a:pP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</a:t>
            </a:r>
            <a:r>
              <a:rPr lang="vi-VN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 chép một tệp vào thư mục khác</a:t>
            </a:r>
            <a:endParaRPr lang="en-US" sz="4800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50000"/>
              </a:lnSpc>
              <a:buClrTx/>
            </a:pP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km</a:t>
            </a:r>
            <a:endParaRPr lang="en-US" sz="4800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50000"/>
              </a:lnSpc>
              <a:buClrTx/>
            </a:pPr>
            <a:r>
              <a:rPr lang="en-US" sz="4800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51" y="6341590"/>
            <a:ext cx="1106520" cy="1289417"/>
          </a:xfrm>
          <a:prstGeom prst="rect">
            <a:avLst/>
          </a:prstGeom>
        </p:spPr>
      </p:pic>
      <p:pic>
        <p:nvPicPr>
          <p:cNvPr id="7" name="B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0017" y="6341590"/>
            <a:ext cx="1088231" cy="1289417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3894" y="6341590"/>
            <a:ext cx="1088231" cy="1289417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77770" y="6341590"/>
            <a:ext cx="1088231" cy="1289417"/>
          </a:xfrm>
          <a:prstGeom prst="rect">
            <a:avLst/>
          </a:prstGeom>
        </p:spPr>
      </p:pic>
      <p:pic>
        <p:nvPicPr>
          <p:cNvPr id="3" name="Graphic 2" descr="Grinning face with solid fill with solid fill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533819" y="3426847"/>
            <a:ext cx="1371600" cy="1371600"/>
          </a:xfrm>
          <a:prstGeom prst="rect">
            <a:avLst/>
          </a:prstGeom>
        </p:spPr>
      </p:pic>
      <p:pic>
        <p:nvPicPr>
          <p:cNvPr id="5" name="Dung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39085" y="6036789"/>
            <a:ext cx="609600" cy="609600"/>
          </a:xfrm>
          <a:prstGeom prst="rect">
            <a:avLst/>
          </a:prstGeom>
        </p:spPr>
      </p:pic>
      <p:pic>
        <p:nvPicPr>
          <p:cNvPr id="13" name="sai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06343" y="670234"/>
            <a:ext cx="731045" cy="731045"/>
          </a:xfrm>
          <a:prstGeom prst="rect">
            <a:avLst/>
          </a:prstGeom>
        </p:spPr>
      </p:pic>
      <p:pic>
        <p:nvPicPr>
          <p:cNvPr id="12" name="Graphic 11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30744" y="283370"/>
            <a:ext cx="1366245" cy="1401278"/>
          </a:xfrm>
          <a:prstGeom prst="rect">
            <a:avLst/>
          </a:prstGeom>
        </p:spPr>
      </p:pic>
      <p:pic>
        <p:nvPicPr>
          <p:cNvPr id="14" name="Graphic 13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065007" y="224158"/>
            <a:ext cx="1707341" cy="1707341"/>
          </a:xfrm>
          <a:prstGeom prst="rect">
            <a:avLst/>
          </a:prstGeom>
        </p:spPr>
      </p:pic>
      <p:pic>
        <p:nvPicPr>
          <p:cNvPr id="16" name="Graphic 15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882514" y="3289187"/>
            <a:ext cx="1707342" cy="1816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B5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2635" y="-494934"/>
            <a:ext cx="18288000" cy="6958130"/>
          </a:xfrm>
          <a:prstGeom prst="rect">
            <a:avLst/>
          </a:prstGeom>
          <a:solidFill>
            <a:srgbClr val="F8D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ProTeacher03 Roboto Condensed" panose="02000000000000000000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4183373" y="6463196"/>
            <a:ext cx="2426436" cy="3327450"/>
            <a:chOff x="9455582" y="4308797"/>
            <a:chExt cx="1617624" cy="2218300"/>
          </a:xfrm>
        </p:grpSpPr>
        <p:pic>
          <p:nvPicPr>
            <p:cNvPr id="31" name="Graphic 30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32" name="Graphic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33" name="Graphic 32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10184879" y="6463196"/>
            <a:ext cx="2426436" cy="3327450"/>
            <a:chOff x="9455582" y="4308797"/>
            <a:chExt cx="1617624" cy="2218300"/>
          </a:xfrm>
        </p:grpSpPr>
        <p:pic>
          <p:nvPicPr>
            <p:cNvPr id="40" name="Graphic 39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1" name="Graphic 4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2" name="Graphic 4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6186386" y="6463196"/>
            <a:ext cx="2426436" cy="3327450"/>
            <a:chOff x="9455582" y="4308797"/>
            <a:chExt cx="1617624" cy="2218300"/>
          </a:xfrm>
        </p:grpSpPr>
        <p:pic>
          <p:nvPicPr>
            <p:cNvPr id="44" name="Graphic 4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5" name="Graphic 44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6" name="Graphic 4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2187893" y="6463196"/>
            <a:ext cx="2426436" cy="3327450"/>
            <a:chOff x="9455582" y="4308797"/>
            <a:chExt cx="1617624" cy="2218300"/>
          </a:xfrm>
        </p:grpSpPr>
        <p:pic>
          <p:nvPicPr>
            <p:cNvPr id="48" name="Graphic 47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9" name="Graphic 4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50" name="Graphic 49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pic>
        <p:nvPicPr>
          <p:cNvPr id="6" name="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51" y="6341590"/>
            <a:ext cx="1106520" cy="1289417"/>
          </a:xfrm>
          <a:prstGeom prst="rect">
            <a:avLst/>
          </a:prstGeom>
        </p:spPr>
      </p:pic>
      <p:pic>
        <p:nvPicPr>
          <p:cNvPr id="7" name="B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0017" y="6341590"/>
            <a:ext cx="1088231" cy="1289417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3894" y="6341590"/>
            <a:ext cx="1088231" cy="1289417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77770" y="6341590"/>
            <a:ext cx="1088231" cy="1289417"/>
          </a:xfrm>
          <a:prstGeom prst="rect">
            <a:avLst/>
          </a:prstGeom>
        </p:spPr>
      </p:pic>
      <p:pic>
        <p:nvPicPr>
          <p:cNvPr id="3" name="Graphic 2" descr="Grinning face with solid fill with solid fill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776698" y="3823401"/>
            <a:ext cx="1371600" cy="1371600"/>
          </a:xfrm>
          <a:prstGeom prst="rect">
            <a:avLst/>
          </a:prstGeom>
        </p:spPr>
      </p:pic>
      <p:pic>
        <p:nvPicPr>
          <p:cNvPr id="5" name="Dung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39085" y="6036789"/>
            <a:ext cx="609600" cy="609600"/>
          </a:xfrm>
          <a:prstGeom prst="rect">
            <a:avLst/>
          </a:prstGeom>
        </p:spPr>
      </p:pic>
      <p:pic>
        <p:nvPicPr>
          <p:cNvPr id="13" name="sai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06343" y="670234"/>
            <a:ext cx="731045" cy="731045"/>
          </a:xfrm>
          <a:prstGeom prst="rect">
            <a:avLst/>
          </a:prstGeom>
        </p:spPr>
      </p:pic>
      <p:pic>
        <p:nvPicPr>
          <p:cNvPr id="12" name="Graphic 11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30744" y="283370"/>
            <a:ext cx="1366245" cy="1401278"/>
          </a:xfrm>
          <a:prstGeom prst="rect">
            <a:avLst/>
          </a:prstGeom>
        </p:spPr>
      </p:pic>
      <p:pic>
        <p:nvPicPr>
          <p:cNvPr id="14" name="Graphic 13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065007" y="224158"/>
            <a:ext cx="1707341" cy="1707341"/>
          </a:xfrm>
          <a:prstGeom prst="rect">
            <a:avLst/>
          </a:prstGeom>
        </p:spPr>
      </p:pic>
      <p:pic>
        <p:nvPicPr>
          <p:cNvPr id="16" name="Graphic 15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6065006" y="3532328"/>
            <a:ext cx="1707342" cy="1816322"/>
          </a:xfrm>
          <a:prstGeom prst="rect">
            <a:avLst/>
          </a:prstGeom>
        </p:spPr>
      </p:pic>
      <p:sp>
        <p:nvSpPr>
          <p:cNvPr id="2" name="hình chữ nhật"/>
          <p:cNvSpPr/>
          <p:nvPr/>
        </p:nvSpPr>
        <p:spPr>
          <a:xfrm>
            <a:off x="2405098" y="406124"/>
            <a:ext cx="13532403" cy="115862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defTabSz="1371600">
              <a:buClrTx/>
            </a:pP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Trong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kern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khấu</a:t>
            </a:r>
            <a:r>
              <a:rPr lang="en-US" sz="44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371600">
              <a:buClrTx/>
            </a:pPr>
            <a:endParaRPr lang="en-US" sz="44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ình chữ nhật"/>
          <p:cNvSpPr/>
          <p:nvPr/>
        </p:nvSpPr>
        <p:spPr>
          <a:xfrm>
            <a:off x="10683725" y="3811018"/>
            <a:ext cx="1255323" cy="89505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1371600">
              <a:lnSpc>
                <a:spcPct val="150000"/>
              </a:lnSpc>
              <a:buClrTx/>
            </a:pPr>
            <a:r>
              <a:rPr lang="en-US" sz="4400" kern="1200" dirty="0">
                <a:solidFill>
                  <a:srgbClr val="E7E6E6">
                    <a:lumMod val="25000"/>
                  </a:srgbClr>
                </a:solidFill>
                <a:latin typeface=".ProTeacher03 Roboto Condensed" panose="02000000000000000000"/>
              </a:rPr>
              <a:t>D.</a:t>
            </a:r>
            <a:endParaRPr lang="en-US" sz="4400" kern="1200" dirty="0">
              <a:solidFill>
                <a:srgbClr val="E7E6E6">
                  <a:lumMod val="25000"/>
                </a:srgbClr>
              </a:solidFill>
              <a:latin typeface=".ProTeacher03 Roboto Condensed" panose="02000000000000000000"/>
            </a:endParaRPr>
          </a:p>
        </p:txBody>
      </p:sp>
      <p:pic>
        <p:nvPicPr>
          <p:cNvPr id="10" name="Picture 2" descr="Tin học lớp 5 Cánh diều Bài 5: Cấu trúc tuần tự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680" y="2964736"/>
            <a:ext cx="216217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hình chữ nhật"/>
          <p:cNvSpPr/>
          <p:nvPr/>
        </p:nvSpPr>
        <p:spPr>
          <a:xfrm>
            <a:off x="663590" y="3719219"/>
            <a:ext cx="1255323" cy="89505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1371600">
              <a:lnSpc>
                <a:spcPct val="150000"/>
              </a:lnSpc>
              <a:buClrTx/>
            </a:pPr>
            <a:r>
              <a:rPr lang="en-US" sz="4400" kern="1200" dirty="0">
                <a:solidFill>
                  <a:srgbClr val="E7E6E6">
                    <a:lumMod val="25000"/>
                  </a:srgbClr>
                </a:solidFill>
                <a:latin typeface=".ProTeacher03 Roboto Condensed" panose="02000000000000000000"/>
              </a:rPr>
              <a:t>A.</a:t>
            </a:r>
            <a:endParaRPr lang="en-US" sz="4400" kern="1200" dirty="0">
              <a:solidFill>
                <a:srgbClr val="E7E6E6">
                  <a:lumMod val="25000"/>
                </a:srgbClr>
              </a:solidFill>
              <a:latin typeface=".ProTeacher03 Roboto Condensed" panose="02000000000000000000"/>
            </a:endParaRPr>
          </a:p>
        </p:txBody>
      </p:sp>
      <p:sp>
        <p:nvSpPr>
          <p:cNvPr id="15" name="hình chữ nhật"/>
          <p:cNvSpPr/>
          <p:nvPr/>
        </p:nvSpPr>
        <p:spPr>
          <a:xfrm>
            <a:off x="3910850" y="3715438"/>
            <a:ext cx="1255323" cy="89505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1371600">
              <a:lnSpc>
                <a:spcPct val="150000"/>
              </a:lnSpc>
              <a:buClrTx/>
            </a:pPr>
            <a:r>
              <a:rPr lang="en-US" sz="4400" kern="1200" dirty="0">
                <a:solidFill>
                  <a:srgbClr val="E7E6E6">
                    <a:lumMod val="25000"/>
                  </a:srgbClr>
                </a:solidFill>
                <a:latin typeface=".ProTeacher03 Roboto Condensed" panose="02000000000000000000"/>
              </a:rPr>
              <a:t>B.</a:t>
            </a:r>
            <a:endParaRPr lang="en-US" sz="4400" kern="1200" dirty="0">
              <a:solidFill>
                <a:srgbClr val="E7E6E6">
                  <a:lumMod val="25000"/>
                </a:srgbClr>
              </a:solidFill>
              <a:latin typeface=".ProTeacher03 Roboto Condensed" panose="02000000000000000000"/>
            </a:endParaRPr>
          </a:p>
        </p:txBody>
      </p:sp>
      <p:sp>
        <p:nvSpPr>
          <p:cNvPr id="17" name="hình chữ nhật"/>
          <p:cNvSpPr/>
          <p:nvPr/>
        </p:nvSpPr>
        <p:spPr>
          <a:xfrm>
            <a:off x="7165757" y="3796175"/>
            <a:ext cx="1255323" cy="89505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1371600">
              <a:lnSpc>
                <a:spcPct val="150000"/>
              </a:lnSpc>
              <a:buClrTx/>
            </a:pPr>
            <a:r>
              <a:rPr lang="en-US" sz="4400" kern="1200" dirty="0">
                <a:solidFill>
                  <a:srgbClr val="E7E6E6">
                    <a:lumMod val="25000"/>
                  </a:srgbClr>
                </a:solidFill>
                <a:latin typeface=".ProTeacher03 Roboto Condensed" panose="02000000000000000000"/>
              </a:rPr>
              <a:t>C.</a:t>
            </a:r>
            <a:endParaRPr lang="en-US" sz="4400" kern="1200" dirty="0">
              <a:solidFill>
                <a:srgbClr val="E7E6E6">
                  <a:lumMod val="25000"/>
                </a:srgbClr>
              </a:solidFill>
              <a:latin typeface=".ProTeacher03 Roboto Condensed" panose="02000000000000000000"/>
            </a:endParaRPr>
          </a:p>
        </p:txBody>
      </p:sp>
      <p:pic>
        <p:nvPicPr>
          <p:cNvPr id="18" name="Picture 17" descr="A screenshot of a computer&#10;&#10;Description automatically generated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94087" y="3320403"/>
            <a:ext cx="2067340" cy="2342984"/>
          </a:xfrm>
          <a:prstGeom prst="rect">
            <a:avLst/>
          </a:prstGeom>
        </p:spPr>
      </p:pic>
      <p:pic>
        <p:nvPicPr>
          <p:cNvPr id="19" name="Picture 18" descr="A screenshot of a phone&#10;&#10;Description automatically generated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584726" y="2922099"/>
            <a:ext cx="2162174" cy="2571232"/>
          </a:xfrm>
          <a:prstGeom prst="rect">
            <a:avLst/>
          </a:prstGeom>
        </p:spPr>
      </p:pic>
      <p:pic>
        <p:nvPicPr>
          <p:cNvPr id="21" name="Picture 20" descr="A screenshot of a computer&#10;&#10;Description automatically generated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808255" y="2958288"/>
            <a:ext cx="2376624" cy="2705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B5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2635" y="-494934"/>
            <a:ext cx="18288000" cy="6958130"/>
          </a:xfrm>
          <a:prstGeom prst="rect">
            <a:avLst/>
          </a:prstGeom>
          <a:solidFill>
            <a:srgbClr val="F8DE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.ProTeacher03 Roboto Condensed" panose="0200000000000000000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67397" y="491959"/>
            <a:ext cx="8893824" cy="5092952"/>
          </a:xfrm>
          <a:prstGeom prst="rect">
            <a:avLst/>
          </a:prstGeom>
          <a:solidFill>
            <a:srgbClr val="3E3E3E"/>
          </a:solidFill>
          <a:ln w="152400">
            <a:solidFill>
              <a:srgbClr val="4A4A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buClrTx/>
            </a:pPr>
            <a:endParaRPr lang="en-US" sz="2700" kern="1200">
              <a:solidFill>
                <a:prstClr val="white"/>
              </a:solidFill>
              <a:latin typeface=".ProTeacher03 Roboto Condensed" panose="0200000000000000000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4183373" y="6463196"/>
            <a:ext cx="2426436" cy="3327450"/>
            <a:chOff x="9455582" y="4308797"/>
            <a:chExt cx="1617624" cy="2218300"/>
          </a:xfrm>
        </p:grpSpPr>
        <p:pic>
          <p:nvPicPr>
            <p:cNvPr id="31" name="Graphic 30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32" name="Graphic 31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33" name="Graphic 32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10184879" y="6463196"/>
            <a:ext cx="2426436" cy="3327450"/>
            <a:chOff x="9455582" y="4308797"/>
            <a:chExt cx="1617624" cy="2218300"/>
          </a:xfrm>
        </p:grpSpPr>
        <p:pic>
          <p:nvPicPr>
            <p:cNvPr id="40" name="Graphic 39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1" name="Graphic 4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2" name="Graphic 4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6186386" y="6463196"/>
            <a:ext cx="2426436" cy="3327450"/>
            <a:chOff x="9455582" y="4308797"/>
            <a:chExt cx="1617624" cy="2218300"/>
          </a:xfrm>
        </p:grpSpPr>
        <p:pic>
          <p:nvPicPr>
            <p:cNvPr id="44" name="Graphic 43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5" name="Graphic 44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46" name="Graphic 45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2187893" y="6463196"/>
            <a:ext cx="2426436" cy="3327450"/>
            <a:chOff x="9455582" y="4308797"/>
            <a:chExt cx="1617624" cy="2218300"/>
          </a:xfrm>
        </p:grpSpPr>
        <p:pic>
          <p:nvPicPr>
            <p:cNvPr id="48" name="Graphic 47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55582" y="4813250"/>
              <a:ext cx="1617624" cy="1592737"/>
            </a:xfrm>
            <a:prstGeom prst="rect">
              <a:avLst/>
            </a:prstGeom>
          </p:spPr>
        </p:pic>
        <p:pic>
          <p:nvPicPr>
            <p:cNvPr id="49" name="Graphic 4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76384" y="4308797"/>
              <a:ext cx="1263896" cy="934184"/>
            </a:xfrm>
            <a:prstGeom prst="rect">
              <a:avLst/>
            </a:prstGeom>
          </p:spPr>
        </p:pic>
        <p:pic>
          <p:nvPicPr>
            <p:cNvPr id="50" name="Graphic 49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818784" y="5059205"/>
              <a:ext cx="891220" cy="1467892"/>
            </a:xfrm>
            <a:prstGeom prst="rect">
              <a:avLst/>
            </a:prstGeom>
          </p:spPr>
        </p:pic>
      </p:grpSp>
      <p:sp>
        <p:nvSpPr>
          <p:cNvPr id="52" name="hình chữ nhật"/>
          <p:cNvSpPr/>
          <p:nvPr/>
        </p:nvSpPr>
        <p:spPr>
          <a:xfrm>
            <a:off x="6731189" y="1825503"/>
            <a:ext cx="6020013" cy="115862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1371600">
              <a:buClrTx/>
            </a:pPr>
            <a:r>
              <a:rPr lang="en-US" sz="3600" b="1" kern="1200">
                <a:solidFill>
                  <a:prstClr val="white"/>
                </a:solidFill>
                <a:latin typeface=".ProTeacher03 Roboto Condensed" panose="02000000000000000000"/>
              </a:rPr>
              <a:t>Chúc mừng, em làm tốt lắm!</a:t>
            </a:r>
            <a:endParaRPr lang="en-US" sz="3600" b="1" kern="1200">
              <a:solidFill>
                <a:prstClr val="white"/>
              </a:solidFill>
              <a:latin typeface=".ProTeacher03 Roboto Condensed" panose="02000000000000000000"/>
            </a:endParaRPr>
          </a:p>
        </p:txBody>
      </p:sp>
      <p:pic>
        <p:nvPicPr>
          <p:cNvPr id="7" name="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851" y="6341590"/>
            <a:ext cx="1106520" cy="1289417"/>
          </a:xfrm>
          <a:prstGeom prst="rect">
            <a:avLst/>
          </a:prstGeom>
        </p:spPr>
      </p:pic>
      <p:pic>
        <p:nvPicPr>
          <p:cNvPr id="8" name="B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0017" y="6341590"/>
            <a:ext cx="1088231" cy="1289417"/>
          </a:xfrm>
          <a:prstGeom prst="rect">
            <a:avLst/>
          </a:prstGeom>
        </p:spPr>
      </p:pic>
      <p:pic>
        <p:nvPicPr>
          <p:cNvPr id="9" name="C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3894" y="6341590"/>
            <a:ext cx="1088231" cy="1289417"/>
          </a:xfrm>
          <a:prstGeom prst="rect">
            <a:avLst/>
          </a:prstGeom>
        </p:spPr>
      </p:pic>
      <p:pic>
        <p:nvPicPr>
          <p:cNvPr id="10" name="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77770" y="6341590"/>
            <a:ext cx="1088231" cy="1289417"/>
          </a:xfrm>
          <a:prstGeom prst="rect">
            <a:avLst/>
          </a:prstGeom>
        </p:spPr>
      </p:pic>
      <p:pic>
        <p:nvPicPr>
          <p:cNvPr id="12" name="Picture 11" descr="Business woman thumbs up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528" y="1972706"/>
            <a:ext cx="2138223" cy="63415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402" y="2123277"/>
            <a:ext cx="3274755" cy="3274755"/>
          </a:xfrm>
          <a:prstGeom prst="rect">
            <a:avLst/>
          </a:prstGeom>
        </p:spPr>
      </p:pic>
      <p:pic>
        <p:nvPicPr>
          <p:cNvPr id="22" name="you-win-sequence-1-183948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32574" y="-3747628"/>
            <a:ext cx="731045" cy="731045"/>
          </a:xfrm>
          <a:prstGeom prst="rect">
            <a:avLst/>
          </a:prstGeom>
        </p:spPr>
      </p:pic>
      <p:pic>
        <p:nvPicPr>
          <p:cNvPr id="2" name="Dung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739085" y="6036789"/>
            <a:ext cx="609600" cy="609600"/>
          </a:xfrm>
          <a:prstGeom prst="rect">
            <a:avLst/>
          </a:prstGeom>
        </p:spPr>
      </p:pic>
      <p:pic>
        <p:nvPicPr>
          <p:cNvPr id="3" name="!4" descr="Monitor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8"/>
          <a:stretch>
            <a:fillRect/>
          </a:stretch>
        </p:blipFill>
        <p:spPr>
          <a:xfrm rot="1162154">
            <a:off x="18894056" y="-49370"/>
            <a:ext cx="1960685" cy="1659039"/>
          </a:xfrm>
          <a:prstGeom prst="rect">
            <a:avLst/>
          </a:prstGeom>
        </p:spPr>
      </p:pic>
      <p:pic>
        <p:nvPicPr>
          <p:cNvPr id="4" name="!2" descr="Books with solid fill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3911957">
            <a:off x="-1815287" y="8966840"/>
            <a:ext cx="1371600" cy="1371600"/>
          </a:xfrm>
          <a:prstGeom prst="rect">
            <a:avLst/>
          </a:prstGeom>
        </p:spPr>
      </p:pic>
      <p:pic>
        <p:nvPicPr>
          <p:cNvPr id="5" name="!1" descr="Books with solid fill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0013819">
            <a:off x="-1895400" y="-42114"/>
            <a:ext cx="1371600" cy="1371600"/>
          </a:xfrm>
          <a:prstGeom prst="rect">
            <a:avLst/>
          </a:prstGeom>
        </p:spPr>
      </p:pic>
      <p:pic>
        <p:nvPicPr>
          <p:cNvPr id="6" name="!3" descr="Books with solid fill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8325353">
            <a:off x="19553457" y="8922815"/>
            <a:ext cx="1371600" cy="1371600"/>
          </a:xfrm>
          <a:prstGeom prst="rect">
            <a:avLst/>
          </a:prstGeom>
        </p:spPr>
      </p:pic>
      <p:pic>
        <p:nvPicPr>
          <p:cNvPr id="16" name="Graphic 15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065007" y="224158"/>
            <a:ext cx="1707341" cy="1707341"/>
          </a:xfrm>
          <a:prstGeom prst="rect">
            <a:avLst/>
          </a:prstGeom>
        </p:spPr>
      </p:pic>
      <p:pic>
        <p:nvPicPr>
          <p:cNvPr id="18" name="Graphic 17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6065006" y="2541728"/>
            <a:ext cx="1707342" cy="1816322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30744" y="283370"/>
            <a:ext cx="1366245" cy="1401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9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0" y="0"/>
            <a:ext cx="18390198" cy="1028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164" y="1437736"/>
            <a:ext cx="10676435" cy="5459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8065" y="165807"/>
            <a:ext cx="1590714" cy="17179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5956583" y="1881037"/>
            <a:ext cx="2113206" cy="196863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" y="8295948"/>
            <a:ext cx="18320274" cy="2034137"/>
            <a:chOff x="0" y="5530631"/>
            <a:chExt cx="12213516" cy="1401574"/>
          </a:xfrm>
        </p:grpSpPr>
        <p:sp>
          <p:nvSpPr>
            <p:cNvPr id="7" name="Rectangle 6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endCxn id="7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1" b="87778" l="10000" r="90000">
                        <a14:foregroundMark x1="51200" y1="8426" x2="51200" y2="19537"/>
                        <a14:foregroundMark x1="51700" y1="5741" x2="54100" y2="13519"/>
                        <a14:foregroundMark x1="45297" y1="85003" x2="52100" y2="84444"/>
                        <a14:foregroundMark x1="52100" y1="84444" x2="52200" y2="84444"/>
                        <a14:backgroundMark x1="58200" y1="85093" x2="51200" y2="88519"/>
                        <a14:backgroundMark x1="51200" y1="88519" x2="42600" y2="89074"/>
                        <a14:backgroundMark x1="42600" y1="89074" x2="39700" y2="88426"/>
                        <a14:backgroundMark x1="37300" y1="86204" x2="54600" y2="8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>
            <a:fillRect/>
          </a:stretch>
        </p:blipFill>
        <p:spPr>
          <a:xfrm>
            <a:off x="15069661" y="4152877"/>
            <a:ext cx="4527152" cy="4478778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09956" y="257320"/>
            <a:ext cx="925187" cy="1120667"/>
            <a:chOff x="239737" y="39970"/>
            <a:chExt cx="842766" cy="934438"/>
          </a:xfrm>
        </p:grpSpPr>
        <p:sp>
          <p:nvSpPr>
            <p:cNvPr id="20" name="Rectangle 19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658" y="1685772"/>
            <a:ext cx="1482839" cy="1215531"/>
            <a:chOff x="817228" y="470330"/>
            <a:chExt cx="988558" cy="810354"/>
          </a:xfrm>
        </p:grpSpPr>
        <p:sp>
          <p:nvSpPr>
            <p:cNvPr id="23" name="Rectangle 22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25" name="WordArt 2"/>
          <p:cNvSpPr>
            <a:spLocks noChangeArrowheads="1" noChangeShapeType="1" noTextEdit="1"/>
          </p:cNvSpPr>
          <p:nvPr/>
        </p:nvSpPr>
        <p:spPr bwMode="auto">
          <a:xfrm>
            <a:off x="6976771" y="3074111"/>
            <a:ext cx="6481763" cy="2324100"/>
          </a:xfrm>
          <a:prstGeom prst="rect">
            <a:avLst/>
          </a:prstGeom>
        </p:spPr>
        <p:txBody>
          <a:bodyPr wrap="none" lIns="137079" tIns="68543" rIns="137079" bIns="68543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5400" kern="1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351" y="544514"/>
            <a:ext cx="13726110" cy="8070341"/>
          </a:xfrm>
          <a:prstGeom prst="rect">
            <a:avLst/>
          </a:prstGeom>
        </p:spPr>
      </p:pic>
      <p:pic>
        <p:nvPicPr>
          <p:cNvPr id="27" name="Karaoke - Lớp Chúng Ta Đoàn Kết - Âm Nhạc Lớp 3 -- Lớp Nhạc doremi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>
                  <p14:trim st="16147.000000" end="37109.000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72083" y="948082"/>
            <a:ext cx="13345814" cy="6471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8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957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5041900" y="1549040"/>
            <a:ext cx="9258300" cy="81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vi-VN" altLang="en-US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4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ọc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87550" y="3525254"/>
            <a:ext cx="15360650" cy="3314679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lvl="0" algn="ctr">
              <a:lnSpc>
                <a:spcPct val="122000"/>
              </a:lnSpc>
            </a:pPr>
            <a:r>
              <a:rPr lang="vi-VN" sz="6000" b="1" dirty="0">
                <a:solidFill>
                  <a:srgbClr val="FF0000"/>
                </a:solidFill>
                <a:latin typeface="+mj-lt"/>
                <a:sym typeface="Paytone One"/>
              </a:rPr>
              <a:t>CHỦ ĐỀ 6. GIẢI QUYẾT VẤN ĐỀ VỚI SỰ </a:t>
            </a:r>
            <a:endParaRPr lang="vi-VN" sz="6000" b="1" dirty="0">
              <a:solidFill>
                <a:srgbClr val="FF0000"/>
              </a:solidFill>
              <a:latin typeface="+mj-lt"/>
              <a:sym typeface="Paytone One"/>
            </a:endParaRPr>
          </a:p>
          <a:p>
            <a:pPr lvl="0" algn="ctr">
              <a:lnSpc>
                <a:spcPct val="122000"/>
              </a:lnSpc>
            </a:pPr>
            <a:r>
              <a:rPr lang="vi-VN" sz="6000" b="1" dirty="0">
                <a:solidFill>
                  <a:srgbClr val="FF0000"/>
                </a:solidFill>
                <a:latin typeface="+mj-lt"/>
                <a:sym typeface="Paytone One"/>
              </a:rPr>
              <a:t>TRỢ GIÚP CỦA MÁY TÍNH</a:t>
            </a:r>
            <a:endParaRPr lang="vi-VN" sz="6000" b="1" dirty="0">
              <a:solidFill>
                <a:srgbClr val="FF0000"/>
              </a:solidFill>
              <a:latin typeface="+mj-lt"/>
            </a:endParaRPr>
          </a:p>
          <a:p>
            <a:pPr algn="ctr">
              <a:defRPr/>
            </a:pPr>
            <a:endParaRPr lang="en-US" sz="6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609725" y="6545592"/>
            <a:ext cx="16116300" cy="114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lvl="0" algn="ctr">
              <a:lnSpc>
                <a:spcPct val="119000"/>
              </a:lnSpc>
            </a:pPr>
            <a:r>
              <a:rPr lang="vi-VN" sz="6000" b="1" dirty="0" smtClean="0">
                <a:solidFill>
                  <a:srgbClr val="00B050"/>
                </a:solidFill>
                <a:latin typeface="+mj-lt"/>
              </a:rPr>
              <a:t>BÀI 10: CẤU TRÚC TUẦN TỰ</a:t>
            </a:r>
            <a:r>
              <a:rPr lang="en-US" sz="6000" b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6000" b="1" dirty="0" smtClean="0">
                <a:solidFill>
                  <a:srgbClr val="00B050"/>
                </a:solidFill>
                <a:latin typeface="+mj-lt"/>
              </a:rPr>
              <a:t>(TIẾT </a:t>
            </a:r>
            <a:r>
              <a:rPr lang="en-US" sz="6000" b="1" dirty="0" smtClean="0">
                <a:solidFill>
                  <a:srgbClr val="00B050"/>
                </a:solidFill>
                <a:latin typeface="+mj-lt"/>
              </a:rPr>
              <a:t>1</a:t>
            </a:r>
            <a:r>
              <a:rPr lang="vi-VN" sz="6000" b="1" dirty="0" smtClean="0">
                <a:solidFill>
                  <a:srgbClr val="00B050"/>
                </a:solidFill>
                <a:latin typeface="+mj-lt"/>
              </a:rPr>
              <a:t>)</a:t>
            </a:r>
            <a:endParaRPr lang="vi-VN" sz="6000" b="1" dirty="0">
              <a:solidFill>
                <a:srgbClr val="00B05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83" y="-57149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 bwMode="auto">
          <a:xfrm>
            <a:off x="-5493546" y="-26194"/>
            <a:ext cx="10891841" cy="10287002"/>
            <a:chOff x="-2222500" y="1600200"/>
            <a:chExt cx="4770438" cy="4824413"/>
          </a:xfrm>
        </p:grpSpPr>
        <p:sp>
          <p:nvSpPr>
            <p:cNvPr id="6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731043" y="4980551"/>
            <a:ext cx="587454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6600" b="1" dirty="0">
                <a:solidFill>
                  <a:srgbClr val="FF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6600" b="1" dirty="0">
              <a:solidFill>
                <a:srgbClr val="FF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813890" y="4172960"/>
            <a:ext cx="13830300" cy="2888360"/>
            <a:chOff x="2904687" y="2243621"/>
            <a:chExt cx="8580963" cy="908655"/>
          </a:xfrm>
        </p:grpSpPr>
        <p:sp>
          <p:nvSpPr>
            <p:cNvPr id="11" name="Oval 10"/>
            <p:cNvSpPr/>
            <p:nvPr/>
          </p:nvSpPr>
          <p:spPr>
            <a:xfrm>
              <a:off x="2904687" y="2374232"/>
              <a:ext cx="687734" cy="6104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12" name="Chevron 11"/>
            <p:cNvSpPr/>
            <p:nvPr/>
          </p:nvSpPr>
          <p:spPr>
            <a:xfrm>
              <a:off x="3542942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AutoShape 47"/>
            <p:cNvSpPr>
              <a:spLocks noChangeArrowheads="1"/>
            </p:cNvSpPr>
            <p:nvPr/>
          </p:nvSpPr>
          <p:spPr bwMode="gray">
            <a:xfrm>
              <a:off x="3810056" y="2243621"/>
              <a:ext cx="7675594" cy="908655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4845065" y="1871458"/>
            <a:ext cx="13799125" cy="94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lvl="0" algn="ctr">
              <a:lnSpc>
                <a:spcPct val="119000"/>
              </a:lnSpc>
            </a:pPr>
            <a:r>
              <a:rPr lang="vi-VN" sz="4400" b="1" dirty="0">
                <a:solidFill>
                  <a:srgbClr val="FF0000"/>
                </a:solidFill>
                <a:latin typeface="+mj-lt"/>
              </a:rPr>
              <a:t>BÀI 10: CẤU TRÚC TUẦN TỰ</a:t>
            </a:r>
            <a:r>
              <a:rPr lang="en-US" altLang="vi-VN" sz="4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4400" b="1" dirty="0">
                <a:solidFill>
                  <a:srgbClr val="FF0000"/>
                </a:solidFill>
                <a:latin typeface="+mj-lt"/>
              </a:rPr>
              <a:t>(TIẾT </a:t>
            </a:r>
            <a:r>
              <a:rPr lang="en-US" sz="4400" b="1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vi-VN" sz="4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12409" y="4579240"/>
            <a:ext cx="11337128" cy="2482080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marL="685800" lvl="0" indent="-685800" algn="just" defTabSz="1371600">
              <a:lnSpc>
                <a:spcPct val="15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Nêu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được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ví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dụ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cụ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thể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mô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tả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cấu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trúc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tuần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tự</a:t>
            </a:r>
            <a:r>
              <a:rPr lang="en-US" altLang="zh-CN" sz="5400" b="1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altLang="zh-CN" sz="5400" b="1" dirty="0">
              <a:solidFill>
                <a:srgbClr val="00B0F0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14"/>
          <p:cNvGrpSpPr/>
          <p:nvPr/>
        </p:nvGrpSpPr>
        <p:grpSpPr>
          <a:xfrm>
            <a:off x="628860" y="886036"/>
            <a:ext cx="17030279" cy="8603360"/>
            <a:chOff x="0" y="0"/>
            <a:chExt cx="22707039" cy="11471146"/>
          </a:xfrm>
        </p:grpSpPr>
        <p:grpSp>
          <p:nvGrpSpPr>
            <p:cNvPr id="112" name="Google Shape;112;p14"/>
            <p:cNvGrpSpPr/>
            <p:nvPr/>
          </p:nvGrpSpPr>
          <p:grpSpPr>
            <a:xfrm>
              <a:off x="7850155" y="0"/>
              <a:ext cx="7006719" cy="7038126"/>
              <a:chOff x="1813" y="0"/>
              <a:chExt cx="809173" cy="812800"/>
            </a:xfrm>
          </p:grpSpPr>
          <p:sp>
            <p:nvSpPr>
              <p:cNvPr id="113" name="Google Shape;113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 extrusionOk="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4" name="Google Shape;114;p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15" name="Google Shape;115;p14"/>
            <p:cNvGrpSpPr/>
            <p:nvPr/>
          </p:nvGrpSpPr>
          <p:grpSpPr>
            <a:xfrm>
              <a:off x="0" y="3103273"/>
              <a:ext cx="22707039" cy="8367873"/>
              <a:chOff x="0" y="-38100"/>
              <a:chExt cx="4485341" cy="1652913"/>
            </a:xfrm>
          </p:grpSpPr>
          <p:sp>
            <p:nvSpPr>
              <p:cNvPr id="116" name="Google Shape;116;p14"/>
              <p:cNvSpPr/>
              <p:nvPr/>
            </p:nvSpPr>
            <p:spPr>
              <a:xfrm>
                <a:off x="0" y="0"/>
                <a:ext cx="4485341" cy="1614813"/>
              </a:xfrm>
              <a:custGeom>
                <a:avLst/>
                <a:gdLst/>
                <a:ahLst/>
                <a:cxnLst/>
                <a:rect l="l" t="t" r="r" b="b"/>
                <a:pathLst>
                  <a:path w="4485341" h="1614813" extrusionOk="0">
                    <a:moveTo>
                      <a:pt x="23184" y="0"/>
                    </a:moveTo>
                    <a:lnTo>
                      <a:pt x="4462156" y="0"/>
                    </a:lnTo>
                    <a:cubicBezTo>
                      <a:pt x="4468306" y="0"/>
                      <a:pt x="4474202" y="2443"/>
                      <a:pt x="4478550" y="6791"/>
                    </a:cubicBezTo>
                    <a:cubicBezTo>
                      <a:pt x="4482898" y="11139"/>
                      <a:pt x="4485341" y="17036"/>
                      <a:pt x="4485341" y="23184"/>
                    </a:cubicBezTo>
                    <a:lnTo>
                      <a:pt x="4485341" y="1591629"/>
                    </a:lnTo>
                    <a:cubicBezTo>
                      <a:pt x="4485341" y="1604433"/>
                      <a:pt x="4474961" y="1614813"/>
                      <a:pt x="4462156" y="1614813"/>
                    </a:cubicBezTo>
                    <a:lnTo>
                      <a:pt x="23184" y="1614813"/>
                    </a:lnTo>
                    <a:cubicBezTo>
                      <a:pt x="17036" y="1614813"/>
                      <a:pt x="11139" y="1612371"/>
                      <a:pt x="6791" y="1608023"/>
                    </a:cubicBezTo>
                    <a:cubicBezTo>
                      <a:pt x="2443" y="1603675"/>
                      <a:pt x="0" y="1597778"/>
                      <a:pt x="0" y="1591629"/>
                    </a:cubicBezTo>
                    <a:lnTo>
                      <a:pt x="0" y="23184"/>
                    </a:lnTo>
                    <a:cubicBezTo>
                      <a:pt x="0" y="17036"/>
                      <a:pt x="2443" y="11139"/>
                      <a:pt x="6791" y="6791"/>
                    </a:cubicBezTo>
                    <a:cubicBezTo>
                      <a:pt x="11139" y="2443"/>
                      <a:pt x="17036" y="0"/>
                      <a:pt x="23184" y="0"/>
                    </a:cubicBezTo>
                    <a:close/>
                  </a:path>
                </a:pathLst>
              </a:custGeom>
              <a:solidFill>
                <a:srgbClr val="ABE7F5"/>
              </a:solidFill>
              <a:ln w="666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7" name="Google Shape;117;p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118" name="Google Shape;118;p14"/>
            <p:cNvGrpSpPr/>
            <p:nvPr/>
          </p:nvGrpSpPr>
          <p:grpSpPr>
            <a:xfrm>
              <a:off x="7925985" y="91529"/>
              <a:ext cx="6855068" cy="6855068"/>
              <a:chOff x="0" y="0"/>
              <a:chExt cx="812800" cy="812800"/>
            </a:xfrm>
          </p:grpSpPr>
          <p:sp>
            <p:nvSpPr>
              <p:cNvPr id="119" name="Google Shape;119;p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ABE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" name="Google Shape;120;p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121" name="Google Shape;121;p1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12877268" y="595308"/>
            <a:ext cx="3846484" cy="3524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612002" y="1266448"/>
            <a:ext cx="3292836" cy="2173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4"/>
          <a:stretch>
            <a:fillRect/>
          </a:stretch>
        </p:blipFill>
        <p:spPr>
          <a:xfrm>
            <a:off x="178281" y="327080"/>
            <a:ext cx="1229282" cy="961647"/>
          </a:xfrm>
          <a:prstGeom prst="rect">
            <a:avLst/>
          </a:prstGeom>
        </p:spPr>
      </p:pic>
      <p:sp>
        <p:nvSpPr>
          <p:cNvPr id="31" name="Google Shape;125;p14"/>
          <p:cNvSpPr txBox="1"/>
          <p:nvPr/>
        </p:nvSpPr>
        <p:spPr>
          <a:xfrm>
            <a:off x="591241" y="678069"/>
            <a:ext cx="4927773" cy="126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 err="1">
                <a:solidFill>
                  <a:srgbClr val="FF0000"/>
                </a:solidFill>
                <a:latin typeface="+mj-lt"/>
                <a:sym typeface="Paytone One"/>
              </a:rPr>
              <a:t>Khởi</a:t>
            </a:r>
            <a:r>
              <a:rPr lang="vi-VN" sz="6000" b="1" dirty="0">
                <a:solidFill>
                  <a:srgbClr val="FF0000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FF0000"/>
                </a:solidFill>
                <a:latin typeface="+mj-lt"/>
                <a:sym typeface="Paytone One"/>
              </a:rPr>
              <a:t>động</a:t>
            </a:r>
            <a:endParaRPr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Google Shape;124;p14"/>
          <p:cNvSpPr txBox="1"/>
          <p:nvPr/>
        </p:nvSpPr>
        <p:spPr>
          <a:xfrm>
            <a:off x="867629" y="3910508"/>
            <a:ext cx="9472699" cy="5256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vi-VN" sz="4000" dirty="0" err="1">
                <a:latin typeface="+mj-lt"/>
              </a:rPr>
              <a:t>Hình</a:t>
            </a:r>
            <a:r>
              <a:rPr lang="vi-VN" sz="4000" dirty="0">
                <a:latin typeface="+mj-lt"/>
              </a:rPr>
              <a:t> 72 </a:t>
            </a:r>
            <a:r>
              <a:rPr lang="vi-VN" sz="4000" dirty="0" err="1">
                <a:latin typeface="+mj-lt"/>
              </a:rPr>
              <a:t>là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hướng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dẫn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các</a:t>
            </a:r>
            <a:r>
              <a:rPr lang="vi-VN" sz="4000" dirty="0">
                <a:latin typeface="+mj-lt"/>
              </a:rPr>
              <a:t> thao </a:t>
            </a:r>
            <a:r>
              <a:rPr lang="vi-VN" sz="4000" dirty="0" err="1">
                <a:latin typeface="+mj-lt"/>
              </a:rPr>
              <a:t>tác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định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dạng</a:t>
            </a:r>
            <a:r>
              <a:rPr lang="vi-VN" sz="4000" dirty="0">
                <a:latin typeface="+mj-lt"/>
              </a:rPr>
              <a:t> văn </a:t>
            </a:r>
            <a:r>
              <a:rPr lang="vi-VN" sz="4000" dirty="0" err="1">
                <a:latin typeface="+mj-lt"/>
              </a:rPr>
              <a:t>bản</a:t>
            </a:r>
            <a:r>
              <a:rPr lang="vi-VN" sz="4000" dirty="0">
                <a:latin typeface="+mj-lt"/>
              </a:rPr>
              <a:t>, em </a:t>
            </a:r>
            <a:r>
              <a:rPr lang="vi-VN" sz="4000" dirty="0" err="1">
                <a:latin typeface="+mj-lt"/>
              </a:rPr>
              <a:t>thực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hiện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lần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lượt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Bước</a:t>
            </a:r>
            <a:r>
              <a:rPr lang="vi-VN" sz="4000" dirty="0">
                <a:latin typeface="+mj-lt"/>
              </a:rPr>
              <a:t> 1, </a:t>
            </a:r>
            <a:r>
              <a:rPr lang="vi-VN" sz="4000" dirty="0" err="1">
                <a:latin typeface="+mj-lt"/>
              </a:rPr>
              <a:t>Bước</a:t>
            </a:r>
            <a:r>
              <a:rPr lang="vi-VN" sz="4000" dirty="0">
                <a:latin typeface="+mj-lt"/>
              </a:rPr>
              <a:t> 2, </a:t>
            </a:r>
            <a:r>
              <a:rPr lang="vi-VN" sz="4000" dirty="0" err="1">
                <a:latin typeface="+mj-lt"/>
              </a:rPr>
              <a:t>Bước</a:t>
            </a:r>
            <a:r>
              <a:rPr lang="vi-VN" sz="4000" dirty="0">
                <a:latin typeface="+mj-lt"/>
              </a:rPr>
              <a:t> 3,... </a:t>
            </a:r>
            <a:r>
              <a:rPr lang="vi-VN" sz="4000" dirty="0" err="1">
                <a:latin typeface="+mj-lt"/>
              </a:rPr>
              <a:t>để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được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kết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quả</a:t>
            </a:r>
            <a:r>
              <a:rPr lang="vi-VN" sz="4000" dirty="0">
                <a:latin typeface="+mj-lt"/>
              </a:rPr>
              <a:t> như yêu </a:t>
            </a:r>
            <a:r>
              <a:rPr lang="vi-VN" sz="4000" dirty="0" err="1">
                <a:latin typeface="+mj-lt"/>
              </a:rPr>
              <a:t>cầu</a:t>
            </a:r>
            <a:r>
              <a:rPr lang="vi-VN" sz="4000" dirty="0">
                <a:latin typeface="+mj-lt"/>
              </a:rPr>
              <a:t>.</a:t>
            </a:r>
            <a:endParaRPr lang="vi-VN" sz="4000" dirty="0">
              <a:latin typeface="+mj-lt"/>
            </a:endParaRPr>
          </a:p>
          <a:p>
            <a:pPr lvl="0" algn="just">
              <a:lnSpc>
                <a:spcPct val="122000"/>
              </a:lnSpc>
            </a:pPr>
            <a:endParaRPr lang="vi-VN" sz="4000" dirty="0">
              <a:latin typeface="+mj-lt"/>
            </a:endParaRPr>
          </a:p>
          <a:p>
            <a:pPr lvl="0" algn="just">
              <a:lnSpc>
                <a:spcPct val="122000"/>
              </a:lnSpc>
            </a:pPr>
            <a:r>
              <a:rPr lang="vi-VN" sz="4000" dirty="0" err="1">
                <a:latin typeface="+mj-lt"/>
              </a:rPr>
              <a:t>Việc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thực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hiện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lần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lượt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từng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bước</a:t>
            </a:r>
            <a:r>
              <a:rPr lang="vi-VN" sz="4000" dirty="0">
                <a:latin typeface="+mj-lt"/>
              </a:rPr>
              <a:t> theo </a:t>
            </a:r>
            <a:r>
              <a:rPr lang="vi-VN" sz="4000" dirty="0" err="1">
                <a:latin typeface="+mj-lt"/>
              </a:rPr>
              <a:t>thứ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tự</a:t>
            </a:r>
            <a:r>
              <a:rPr lang="vi-VN" sz="4000" dirty="0">
                <a:latin typeface="+mj-lt"/>
              </a:rPr>
              <a:t> như </a:t>
            </a:r>
            <a:r>
              <a:rPr lang="vi-VN" sz="4000" dirty="0" err="1">
                <a:latin typeface="+mj-lt"/>
              </a:rPr>
              <a:t>vậy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còn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được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gọi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là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thực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hiện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tuần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tự</a:t>
            </a:r>
            <a:r>
              <a:rPr lang="vi-VN" sz="4000" dirty="0">
                <a:latin typeface="+mj-lt"/>
              </a:rPr>
              <a:t>. Em </a:t>
            </a:r>
            <a:r>
              <a:rPr lang="vi-VN" sz="4000" dirty="0" err="1">
                <a:latin typeface="+mj-lt"/>
              </a:rPr>
              <a:t>hãy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kể</a:t>
            </a:r>
            <a:r>
              <a:rPr lang="vi-VN" sz="4000" dirty="0">
                <a:latin typeface="+mj-lt"/>
              </a:rPr>
              <a:t> ba </a:t>
            </a:r>
            <a:r>
              <a:rPr lang="vi-VN" sz="4000" dirty="0" err="1">
                <a:latin typeface="+mj-lt"/>
              </a:rPr>
              <a:t>hoạt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động</a:t>
            </a:r>
            <a:r>
              <a:rPr lang="vi-VN" sz="4000" dirty="0">
                <a:latin typeface="+mj-lt"/>
              </a:rPr>
              <a:t> như </a:t>
            </a:r>
            <a:r>
              <a:rPr lang="vi-VN" sz="4000" dirty="0" err="1">
                <a:latin typeface="+mj-lt"/>
              </a:rPr>
              <a:t>vậy</a:t>
            </a:r>
            <a:endParaRPr lang="vi-VN" sz="4000" b="0" i="0" u="none" strike="noStrike" cap="none" dirty="0">
              <a:solidFill>
                <a:srgbClr val="000000"/>
              </a:solidFill>
              <a:latin typeface="+mj-lt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9097" y="4264746"/>
            <a:ext cx="6968063" cy="3901213"/>
          </a:xfrm>
          <a:prstGeom prst="rect">
            <a:avLst/>
          </a:prstGeom>
        </p:spPr>
      </p:pic>
      <p:sp>
        <p:nvSpPr>
          <p:cNvPr id="26" name="Google Shape;338;p21"/>
          <p:cNvSpPr txBox="1"/>
          <p:nvPr/>
        </p:nvSpPr>
        <p:spPr>
          <a:xfrm>
            <a:off x="10681580" y="8636747"/>
            <a:ext cx="6636306" cy="57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dirty="0">
                <a:solidFill>
                  <a:srgbClr val="FF0000"/>
                </a:solidFill>
                <a:latin typeface="+mj-lt"/>
              </a:rPr>
              <a:t>Hình 72.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Hướng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dẫn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định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dạng</a:t>
            </a:r>
            <a:r>
              <a:rPr lang="vi-VN" sz="2800" b="1" dirty="0">
                <a:solidFill>
                  <a:srgbClr val="FF0000"/>
                </a:solidFill>
                <a:latin typeface="+mj-lt"/>
              </a:rPr>
              <a:t> văn </a:t>
            </a:r>
            <a:r>
              <a:rPr lang="vi-VN" sz="2800" b="1" dirty="0" err="1">
                <a:solidFill>
                  <a:srgbClr val="FF0000"/>
                </a:solidFill>
                <a:latin typeface="+mj-lt"/>
              </a:rPr>
              <a:t>bản</a:t>
            </a:r>
            <a:endParaRPr sz="28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-1" y="0"/>
            <a:ext cx="18288000" cy="10287000"/>
          </a:xfrm>
          <a:prstGeom prst="rect">
            <a:avLst/>
          </a:prstGeom>
        </p:spPr>
      </p:pic>
      <p:pic>
        <p:nvPicPr>
          <p:cNvPr id="5" name="Google Shape;122;p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5500924" y="6082063"/>
            <a:ext cx="2787075" cy="4229100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sp>
        <p:nvSpPr>
          <p:cNvPr id="6" name="任意多边形: 形状 3"/>
          <p:cNvSpPr/>
          <p:nvPr/>
        </p:nvSpPr>
        <p:spPr>
          <a:xfrm>
            <a:off x="4549635" y="1109218"/>
            <a:ext cx="9188728" cy="5574833"/>
          </a:xfrm>
          <a:custGeom>
            <a:avLst/>
            <a:gdLst>
              <a:gd name="connsiteX0" fmla="*/ 598487 w 12966297"/>
              <a:gd name="connsiteY0" fmla="*/ 603588 h 6399057"/>
              <a:gd name="connsiteX1" fmla="*/ 1045054 w 12966297"/>
              <a:gd name="connsiteY1" fmla="*/ 624854 h 6399057"/>
              <a:gd name="connsiteX2" fmla="*/ 1321501 w 12966297"/>
              <a:gd name="connsiteY2" fmla="*/ 688649 h 6399057"/>
              <a:gd name="connsiteX3" fmla="*/ 1768068 w 12966297"/>
              <a:gd name="connsiteY3" fmla="*/ 444100 h 6399057"/>
              <a:gd name="connsiteX4" fmla="*/ 1980720 w 12966297"/>
              <a:gd name="connsiteY4" fmla="*/ 40063 h 6399057"/>
              <a:gd name="connsiteX5" fmla="*/ 2416654 w 12966297"/>
              <a:gd name="connsiteY5" fmla="*/ 220816 h 6399057"/>
              <a:gd name="connsiteX6" fmla="*/ 2810059 w 12966297"/>
              <a:gd name="connsiteY6" fmla="*/ 167654 h 6399057"/>
              <a:gd name="connsiteX7" fmla="*/ 3331054 w 12966297"/>
              <a:gd name="connsiteY7" fmla="*/ 475998 h 6399057"/>
              <a:gd name="connsiteX8" fmla="*/ 3841417 w 12966297"/>
              <a:gd name="connsiteY8" fmla="*/ 125123 h 6399057"/>
              <a:gd name="connsiteX9" fmla="*/ 4043436 w 12966297"/>
              <a:gd name="connsiteY9" fmla="*/ 157021 h 6399057"/>
              <a:gd name="connsiteX10" fmla="*/ 4213557 w 12966297"/>
              <a:gd name="connsiteY10" fmla="*/ 8165 h 6399057"/>
              <a:gd name="connsiteX11" fmla="*/ 4585696 w 12966297"/>
              <a:gd name="connsiteY11" fmla="*/ 444100 h 6399057"/>
              <a:gd name="connsiteX12" fmla="*/ 5553259 w 12966297"/>
              <a:gd name="connsiteY12" fmla="*/ 901300 h 6399057"/>
              <a:gd name="connsiteX13" fmla="*/ 6435761 w 12966297"/>
              <a:gd name="connsiteY13" fmla="*/ 699281 h 6399057"/>
              <a:gd name="connsiteX14" fmla="*/ 6946124 w 12966297"/>
              <a:gd name="connsiteY14" fmla="*/ 284612 h 6399057"/>
              <a:gd name="connsiteX15" fmla="*/ 7148143 w 12966297"/>
              <a:gd name="connsiteY15" fmla="*/ 369672 h 6399057"/>
              <a:gd name="connsiteX16" fmla="*/ 7413957 w 12966297"/>
              <a:gd name="connsiteY16" fmla="*/ 337774 h 6399057"/>
              <a:gd name="connsiteX17" fmla="*/ 7807361 w 12966297"/>
              <a:gd name="connsiteY17" fmla="*/ 178286 h 6399057"/>
              <a:gd name="connsiteX18" fmla="*/ 8083808 w 12966297"/>
              <a:gd name="connsiteY18" fmla="*/ 624854 h 6399057"/>
              <a:gd name="connsiteX19" fmla="*/ 8604803 w 12966297"/>
              <a:gd name="connsiteY19" fmla="*/ 731179 h 6399057"/>
              <a:gd name="connsiteX20" fmla="*/ 8987575 w 12966297"/>
              <a:gd name="connsiteY20" fmla="*/ 146388 h 6399057"/>
              <a:gd name="connsiteX21" fmla="*/ 9487306 w 12966297"/>
              <a:gd name="connsiteY21" fmla="*/ 475998 h 6399057"/>
              <a:gd name="connsiteX22" fmla="*/ 10433603 w 12966297"/>
              <a:gd name="connsiteY22" fmla="*/ 667384 h 6399057"/>
              <a:gd name="connsiteX23" fmla="*/ 11528757 w 12966297"/>
              <a:gd name="connsiteY23" fmla="*/ 210184 h 6399057"/>
              <a:gd name="connsiteX24" fmla="*/ 11805203 w 12966297"/>
              <a:gd name="connsiteY24" fmla="*/ 699281 h 6399057"/>
              <a:gd name="connsiteX25" fmla="*/ 12836561 w 12966297"/>
              <a:gd name="connsiteY25" fmla="*/ 603588 h 6399057"/>
              <a:gd name="connsiteX26" fmla="*/ 12953520 w 12966297"/>
              <a:gd name="connsiteY26" fmla="*/ 1199012 h 6399057"/>
              <a:gd name="connsiteX27" fmla="*/ 12857827 w 12966297"/>
              <a:gd name="connsiteY27" fmla="*/ 5505198 h 6399057"/>
              <a:gd name="connsiteX28" fmla="*/ 12772766 w 12966297"/>
              <a:gd name="connsiteY28" fmla="*/ 5515830 h 6399057"/>
              <a:gd name="connsiteX29" fmla="*/ 12336831 w 12966297"/>
              <a:gd name="connsiteY29" fmla="*/ 5643421 h 6399057"/>
              <a:gd name="connsiteX30" fmla="*/ 11858366 w 12966297"/>
              <a:gd name="connsiteY30" fmla="*/ 6334537 h 6399057"/>
              <a:gd name="connsiteX31" fmla="*/ 11730775 w 12966297"/>
              <a:gd name="connsiteY31" fmla="*/ 6345170 h 6399057"/>
              <a:gd name="connsiteX32" fmla="*/ 11231045 w 12966297"/>
              <a:gd name="connsiteY32" fmla="*/ 6121886 h 6399057"/>
              <a:gd name="connsiteX33" fmla="*/ 10752580 w 12966297"/>
              <a:gd name="connsiteY33" fmla="*/ 6196314 h 6399057"/>
              <a:gd name="connsiteX34" fmla="*/ 10550561 w 12966297"/>
              <a:gd name="connsiteY34" fmla="*/ 5983663 h 6399057"/>
              <a:gd name="connsiteX35" fmla="*/ 9880710 w 12966297"/>
              <a:gd name="connsiteY35" fmla="*/ 5824174 h 6399057"/>
              <a:gd name="connsiteX36" fmla="*/ 9423510 w 12966297"/>
              <a:gd name="connsiteY36" fmla="*/ 6217579 h 6399057"/>
              <a:gd name="connsiteX37" fmla="*/ 9147064 w 12966297"/>
              <a:gd name="connsiteY37" fmla="*/ 6217579 h 6399057"/>
              <a:gd name="connsiteX38" fmla="*/ 8838720 w 12966297"/>
              <a:gd name="connsiteY38" fmla="*/ 6355802 h 6399057"/>
              <a:gd name="connsiteX39" fmla="*/ 8094440 w 12966297"/>
              <a:gd name="connsiteY39" fmla="*/ 5600891 h 6399057"/>
              <a:gd name="connsiteX40" fmla="*/ 6765371 w 12966297"/>
              <a:gd name="connsiteY40" fmla="*/ 5218119 h 6399057"/>
              <a:gd name="connsiteX41" fmla="*/ 5670217 w 12966297"/>
              <a:gd name="connsiteY41" fmla="*/ 5643421 h 6399057"/>
              <a:gd name="connsiteX42" fmla="*/ 5287445 w 12966297"/>
              <a:gd name="connsiteY42" fmla="*/ 6015561 h 6399057"/>
              <a:gd name="connsiteX43" fmla="*/ 4904673 w 12966297"/>
              <a:gd name="connsiteY43" fmla="*/ 5887970 h 6399057"/>
              <a:gd name="connsiteX44" fmla="*/ 4107231 w 12966297"/>
              <a:gd name="connsiteY44" fmla="*/ 6185681 h 6399057"/>
              <a:gd name="connsiteX45" fmla="*/ 4022171 w 12966297"/>
              <a:gd name="connsiteY45" fmla="*/ 5813542 h 6399057"/>
              <a:gd name="connsiteX46" fmla="*/ 3384217 w 12966297"/>
              <a:gd name="connsiteY46" fmla="*/ 5441402 h 6399057"/>
              <a:gd name="connsiteX47" fmla="*/ 2778161 w 12966297"/>
              <a:gd name="connsiteY47" fmla="*/ 5707216 h 6399057"/>
              <a:gd name="connsiteX48" fmla="*/ 2597408 w 12966297"/>
              <a:gd name="connsiteY48" fmla="*/ 6196314 h 6399057"/>
              <a:gd name="connsiteX49" fmla="*/ 2363492 w 12966297"/>
              <a:gd name="connsiteY49" fmla="*/ 5994295 h 6399057"/>
              <a:gd name="connsiteX50" fmla="*/ 1470357 w 12966297"/>
              <a:gd name="connsiteY50" fmla="*/ 5590258 h 6399057"/>
              <a:gd name="connsiteX51" fmla="*/ 460264 w 12966297"/>
              <a:gd name="connsiteY51" fmla="*/ 5558361 h 6399057"/>
              <a:gd name="connsiteX52" fmla="*/ 130654 w 12966297"/>
              <a:gd name="connsiteY52" fmla="*/ 5228751 h 6399057"/>
              <a:gd name="connsiteX53" fmla="*/ 24329 w 12966297"/>
              <a:gd name="connsiteY53" fmla="*/ 412202 h 6399057"/>
              <a:gd name="connsiteX54" fmla="*/ 598487 w 12966297"/>
              <a:gd name="connsiteY54" fmla="*/ 603588 h 6399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2966297" h="6399057">
                <a:moveTo>
                  <a:pt x="598487" y="603588"/>
                </a:moveTo>
                <a:cubicBezTo>
                  <a:pt x="768608" y="639030"/>
                  <a:pt x="924552" y="610677"/>
                  <a:pt x="1045054" y="624854"/>
                </a:cubicBezTo>
                <a:cubicBezTo>
                  <a:pt x="1165556" y="639031"/>
                  <a:pt x="1200999" y="718775"/>
                  <a:pt x="1321501" y="688649"/>
                </a:cubicBezTo>
                <a:cubicBezTo>
                  <a:pt x="1442003" y="658523"/>
                  <a:pt x="1658198" y="552198"/>
                  <a:pt x="1768068" y="444100"/>
                </a:cubicBezTo>
                <a:cubicBezTo>
                  <a:pt x="1877938" y="336002"/>
                  <a:pt x="1872622" y="77277"/>
                  <a:pt x="1980720" y="40063"/>
                </a:cubicBezTo>
                <a:cubicBezTo>
                  <a:pt x="2088818" y="2849"/>
                  <a:pt x="2278431" y="199551"/>
                  <a:pt x="2416654" y="220816"/>
                </a:cubicBezTo>
                <a:cubicBezTo>
                  <a:pt x="2554877" y="242081"/>
                  <a:pt x="2657659" y="125124"/>
                  <a:pt x="2810059" y="167654"/>
                </a:cubicBezTo>
                <a:cubicBezTo>
                  <a:pt x="2962459" y="210184"/>
                  <a:pt x="3159161" y="483086"/>
                  <a:pt x="3331054" y="475998"/>
                </a:cubicBezTo>
                <a:cubicBezTo>
                  <a:pt x="3502947" y="468909"/>
                  <a:pt x="3722687" y="178286"/>
                  <a:pt x="3841417" y="125123"/>
                </a:cubicBezTo>
                <a:cubicBezTo>
                  <a:pt x="3960147" y="71960"/>
                  <a:pt x="3981413" y="176514"/>
                  <a:pt x="4043436" y="157021"/>
                </a:cubicBezTo>
                <a:cubicBezTo>
                  <a:pt x="4105459" y="137528"/>
                  <a:pt x="4123180" y="-39681"/>
                  <a:pt x="4213557" y="8165"/>
                </a:cubicBezTo>
                <a:cubicBezTo>
                  <a:pt x="4303934" y="56011"/>
                  <a:pt x="4362412" y="295244"/>
                  <a:pt x="4585696" y="444100"/>
                </a:cubicBezTo>
                <a:cubicBezTo>
                  <a:pt x="4808980" y="592956"/>
                  <a:pt x="5244915" y="858770"/>
                  <a:pt x="5553259" y="901300"/>
                </a:cubicBezTo>
                <a:cubicBezTo>
                  <a:pt x="5861603" y="943830"/>
                  <a:pt x="6203617" y="802062"/>
                  <a:pt x="6435761" y="699281"/>
                </a:cubicBezTo>
                <a:cubicBezTo>
                  <a:pt x="6667905" y="596500"/>
                  <a:pt x="6827394" y="339547"/>
                  <a:pt x="6946124" y="284612"/>
                </a:cubicBezTo>
                <a:cubicBezTo>
                  <a:pt x="7064854" y="229677"/>
                  <a:pt x="7070171" y="360812"/>
                  <a:pt x="7148143" y="369672"/>
                </a:cubicBezTo>
                <a:cubicBezTo>
                  <a:pt x="7226115" y="378532"/>
                  <a:pt x="7304087" y="369672"/>
                  <a:pt x="7413957" y="337774"/>
                </a:cubicBezTo>
                <a:cubicBezTo>
                  <a:pt x="7523827" y="305876"/>
                  <a:pt x="7695719" y="130439"/>
                  <a:pt x="7807361" y="178286"/>
                </a:cubicBezTo>
                <a:cubicBezTo>
                  <a:pt x="7919003" y="226133"/>
                  <a:pt x="7950901" y="532705"/>
                  <a:pt x="8083808" y="624854"/>
                </a:cubicBezTo>
                <a:cubicBezTo>
                  <a:pt x="8216715" y="717003"/>
                  <a:pt x="8454175" y="810923"/>
                  <a:pt x="8604803" y="731179"/>
                </a:cubicBezTo>
                <a:cubicBezTo>
                  <a:pt x="8755431" y="651435"/>
                  <a:pt x="8840491" y="188918"/>
                  <a:pt x="8987575" y="146388"/>
                </a:cubicBezTo>
                <a:cubicBezTo>
                  <a:pt x="9134659" y="103858"/>
                  <a:pt x="9246301" y="389165"/>
                  <a:pt x="9487306" y="475998"/>
                </a:cubicBezTo>
                <a:cubicBezTo>
                  <a:pt x="9728311" y="562831"/>
                  <a:pt x="10093361" y="711686"/>
                  <a:pt x="10433603" y="667384"/>
                </a:cubicBezTo>
                <a:cubicBezTo>
                  <a:pt x="10773845" y="623082"/>
                  <a:pt x="11300157" y="204868"/>
                  <a:pt x="11528757" y="210184"/>
                </a:cubicBezTo>
                <a:cubicBezTo>
                  <a:pt x="11757357" y="215500"/>
                  <a:pt x="11587236" y="633714"/>
                  <a:pt x="11805203" y="699281"/>
                </a:cubicBezTo>
                <a:cubicBezTo>
                  <a:pt x="12023170" y="764848"/>
                  <a:pt x="12645175" y="520299"/>
                  <a:pt x="12836561" y="603588"/>
                </a:cubicBezTo>
                <a:cubicBezTo>
                  <a:pt x="13027947" y="686877"/>
                  <a:pt x="12949976" y="382077"/>
                  <a:pt x="12953520" y="1199012"/>
                </a:cubicBezTo>
                <a:cubicBezTo>
                  <a:pt x="12957064" y="2015947"/>
                  <a:pt x="12887953" y="4785728"/>
                  <a:pt x="12857827" y="5505198"/>
                </a:cubicBezTo>
                <a:cubicBezTo>
                  <a:pt x="12827701" y="6224668"/>
                  <a:pt x="12859599" y="5492793"/>
                  <a:pt x="12772766" y="5515830"/>
                </a:cubicBezTo>
                <a:cubicBezTo>
                  <a:pt x="12685933" y="5538867"/>
                  <a:pt x="12489231" y="5506970"/>
                  <a:pt x="12336831" y="5643421"/>
                </a:cubicBezTo>
                <a:cubicBezTo>
                  <a:pt x="12184431" y="5779872"/>
                  <a:pt x="11959375" y="6217579"/>
                  <a:pt x="11858366" y="6334537"/>
                </a:cubicBezTo>
                <a:cubicBezTo>
                  <a:pt x="11757357" y="6451495"/>
                  <a:pt x="11835329" y="6380612"/>
                  <a:pt x="11730775" y="6345170"/>
                </a:cubicBezTo>
                <a:cubicBezTo>
                  <a:pt x="11626222" y="6309728"/>
                  <a:pt x="11394078" y="6146695"/>
                  <a:pt x="11231045" y="6121886"/>
                </a:cubicBezTo>
                <a:cubicBezTo>
                  <a:pt x="11068013" y="6097077"/>
                  <a:pt x="10865994" y="6219351"/>
                  <a:pt x="10752580" y="6196314"/>
                </a:cubicBezTo>
                <a:cubicBezTo>
                  <a:pt x="10639166" y="6173277"/>
                  <a:pt x="10695873" y="6045686"/>
                  <a:pt x="10550561" y="5983663"/>
                </a:cubicBezTo>
                <a:cubicBezTo>
                  <a:pt x="10405249" y="5921640"/>
                  <a:pt x="10068552" y="5785188"/>
                  <a:pt x="9880710" y="5824174"/>
                </a:cubicBezTo>
                <a:cubicBezTo>
                  <a:pt x="9692868" y="5863160"/>
                  <a:pt x="9545784" y="6152012"/>
                  <a:pt x="9423510" y="6217579"/>
                </a:cubicBezTo>
                <a:cubicBezTo>
                  <a:pt x="9301236" y="6283146"/>
                  <a:pt x="9244529" y="6194542"/>
                  <a:pt x="9147064" y="6217579"/>
                </a:cubicBezTo>
                <a:cubicBezTo>
                  <a:pt x="9049599" y="6240616"/>
                  <a:pt x="9014157" y="6458583"/>
                  <a:pt x="8838720" y="6355802"/>
                </a:cubicBezTo>
                <a:cubicBezTo>
                  <a:pt x="8663283" y="6253021"/>
                  <a:pt x="8439998" y="5790505"/>
                  <a:pt x="8094440" y="5600891"/>
                </a:cubicBezTo>
                <a:cubicBezTo>
                  <a:pt x="7748882" y="5411277"/>
                  <a:pt x="7169408" y="5211031"/>
                  <a:pt x="6765371" y="5218119"/>
                </a:cubicBezTo>
                <a:cubicBezTo>
                  <a:pt x="6361334" y="5225207"/>
                  <a:pt x="5916538" y="5510514"/>
                  <a:pt x="5670217" y="5643421"/>
                </a:cubicBezTo>
                <a:cubicBezTo>
                  <a:pt x="5423896" y="5776328"/>
                  <a:pt x="5415036" y="5974803"/>
                  <a:pt x="5287445" y="6015561"/>
                </a:cubicBezTo>
                <a:cubicBezTo>
                  <a:pt x="5159854" y="6056319"/>
                  <a:pt x="5101375" y="5859617"/>
                  <a:pt x="4904673" y="5887970"/>
                </a:cubicBezTo>
                <a:cubicBezTo>
                  <a:pt x="4707971" y="5916323"/>
                  <a:pt x="4254315" y="6198086"/>
                  <a:pt x="4107231" y="6185681"/>
                </a:cubicBezTo>
                <a:cubicBezTo>
                  <a:pt x="3960147" y="6173276"/>
                  <a:pt x="4142673" y="5937589"/>
                  <a:pt x="4022171" y="5813542"/>
                </a:cubicBezTo>
                <a:cubicBezTo>
                  <a:pt x="3901669" y="5689496"/>
                  <a:pt x="3591552" y="5459123"/>
                  <a:pt x="3384217" y="5441402"/>
                </a:cubicBezTo>
                <a:cubicBezTo>
                  <a:pt x="3176882" y="5423681"/>
                  <a:pt x="2909296" y="5581397"/>
                  <a:pt x="2778161" y="5707216"/>
                </a:cubicBezTo>
                <a:cubicBezTo>
                  <a:pt x="2647026" y="5833035"/>
                  <a:pt x="2666519" y="6148468"/>
                  <a:pt x="2597408" y="6196314"/>
                </a:cubicBezTo>
                <a:cubicBezTo>
                  <a:pt x="2528297" y="6244160"/>
                  <a:pt x="2551334" y="6095304"/>
                  <a:pt x="2363492" y="5994295"/>
                </a:cubicBezTo>
                <a:cubicBezTo>
                  <a:pt x="2175650" y="5893286"/>
                  <a:pt x="1787562" y="5662914"/>
                  <a:pt x="1470357" y="5590258"/>
                </a:cubicBezTo>
                <a:cubicBezTo>
                  <a:pt x="1153152" y="5517602"/>
                  <a:pt x="683548" y="5618612"/>
                  <a:pt x="460264" y="5558361"/>
                </a:cubicBezTo>
                <a:cubicBezTo>
                  <a:pt x="236980" y="5498110"/>
                  <a:pt x="203310" y="6086444"/>
                  <a:pt x="130654" y="5228751"/>
                </a:cubicBezTo>
                <a:cubicBezTo>
                  <a:pt x="57998" y="4371058"/>
                  <a:pt x="-48327" y="1184834"/>
                  <a:pt x="24329" y="412202"/>
                </a:cubicBezTo>
                <a:cubicBezTo>
                  <a:pt x="96985" y="-360430"/>
                  <a:pt x="428366" y="568146"/>
                  <a:pt x="598487" y="603588"/>
                </a:cubicBez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0535" y="1773841"/>
            <a:ext cx="9655273" cy="3809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2000"/>
              </a:lnSpc>
              <a:defRPr/>
            </a:pP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Thảo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luận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nhóm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en-US" sz="6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0" algn="ctr">
              <a:lnSpc>
                <a:spcPct val="122000"/>
              </a:lnSpc>
              <a:defRPr/>
            </a:pPr>
            <a:r>
              <a:rPr lang="vi-VN" sz="6600" dirty="0">
                <a:solidFill>
                  <a:srgbClr val="FF0000"/>
                </a:solidFill>
                <a:latin typeface="Times New Roman" panose="02020603050405020304" pitchFamily="18" charset="0"/>
              </a:rPr>
              <a:t> Em hãy kể </a:t>
            </a:r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 </a:t>
            </a:r>
            <a:r>
              <a:rPr lang="en-US" sz="6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hoạt</a:t>
            </a:r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sz="6600" dirty="0">
                <a:solidFill>
                  <a:srgbClr val="FF0000"/>
                </a:solidFill>
                <a:latin typeface="Times New Roman" panose="02020603050405020304" pitchFamily="18" charset="0"/>
              </a:rPr>
              <a:t>mà em thực hiện </a:t>
            </a:r>
            <a:r>
              <a:rPr lang="en-US" sz="6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tuần</a:t>
            </a:r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tự</a:t>
            </a:r>
            <a:r>
              <a:rPr lang="en-US" sz="66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vi-VN" sz="6600" dirty="0">
              <a:solidFill>
                <a:srgbClr val="FF0000"/>
              </a:solidFill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pic>
        <p:nvPicPr>
          <p:cNvPr id="8" name="Picture 7" descr="A bag of money and coins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8192"/>
            <a:ext cx="5147743" cy="5147743"/>
          </a:xfrm>
          <a:prstGeom prst="rect">
            <a:avLst/>
          </a:prstGeom>
        </p:spPr>
      </p:pic>
      <p:pic>
        <p:nvPicPr>
          <p:cNvPr id="9" name="Picture 2" descr="Viết báo cáo cho một buổi thảo luận của nhóm em lớp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0" y="0"/>
            <a:ext cx="3975250" cy="286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Đồng hồ đếm ngược 2 phút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288401" y="213926"/>
            <a:ext cx="3639362" cy="2047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21"/>
          <p:cNvGrpSpPr/>
          <p:nvPr/>
        </p:nvGrpSpPr>
        <p:grpSpPr>
          <a:xfrm>
            <a:off x="371565" y="2720893"/>
            <a:ext cx="17544871" cy="7192159"/>
            <a:chOff x="0" y="-38100"/>
            <a:chExt cx="4620871" cy="1894231"/>
          </a:xfrm>
        </p:grpSpPr>
        <p:sp>
          <p:nvSpPr>
            <p:cNvPr id="318" name="Google Shape;318;p21"/>
            <p:cNvSpPr/>
            <p:nvPr/>
          </p:nvSpPr>
          <p:spPr>
            <a:xfrm>
              <a:off x="0" y="0"/>
              <a:ext cx="4620871" cy="1856131"/>
            </a:xfrm>
            <a:custGeom>
              <a:avLst/>
              <a:gdLst/>
              <a:ahLst/>
              <a:cxnLst/>
              <a:rect l="l" t="t" r="r" b="b"/>
              <a:pathLst>
                <a:path w="4620871" h="1856131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1856131"/>
                  </a:lnTo>
                  <a:lnTo>
                    <a:pt x="0" y="1856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9" name="Google Shape;319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0" name="Google Shape;320;p21"/>
          <p:cNvGrpSpPr/>
          <p:nvPr/>
        </p:nvGrpSpPr>
        <p:grpSpPr>
          <a:xfrm>
            <a:off x="435576" y="2790346"/>
            <a:ext cx="17416848" cy="7061078"/>
            <a:chOff x="0" y="-38100"/>
            <a:chExt cx="4587153" cy="1859708"/>
          </a:xfrm>
        </p:grpSpPr>
        <p:sp>
          <p:nvSpPr>
            <p:cNvPr id="321" name="Google Shape;321;p21"/>
            <p:cNvSpPr/>
            <p:nvPr/>
          </p:nvSpPr>
          <p:spPr>
            <a:xfrm>
              <a:off x="0" y="0"/>
              <a:ext cx="4587153" cy="1821608"/>
            </a:xfrm>
            <a:custGeom>
              <a:avLst/>
              <a:gdLst/>
              <a:ahLst/>
              <a:cxnLst/>
              <a:rect l="l" t="t" r="r" b="b"/>
              <a:pathLst>
                <a:path w="4587153" h="1821608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1821608"/>
                  </a:lnTo>
                  <a:lnTo>
                    <a:pt x="0" y="1821608"/>
                  </a:ln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2" name="Google Shape;322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Calibri" panose="020F0502020204030204"/>
              </a:endParaRPr>
            </a:p>
          </p:txBody>
        </p:sp>
      </p:grpSp>
      <p:sp>
        <p:nvSpPr>
          <p:cNvPr id="335" name="Google Shape;335;p21"/>
          <p:cNvSpPr txBox="1"/>
          <p:nvPr/>
        </p:nvSpPr>
        <p:spPr>
          <a:xfrm>
            <a:off x="851065" y="331649"/>
            <a:ext cx="14064127" cy="126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b="1" dirty="0">
                <a:solidFill>
                  <a:srgbClr val="FF0000"/>
                </a:solidFill>
                <a:latin typeface="+mj-lt"/>
                <a:sym typeface="Paytone One"/>
              </a:rPr>
              <a:t>1. </a:t>
            </a:r>
            <a:r>
              <a:rPr lang="vi-VN" sz="6000" b="1" dirty="0" err="1">
                <a:solidFill>
                  <a:srgbClr val="FF0000"/>
                </a:solidFill>
                <a:latin typeface="+mj-lt"/>
                <a:sym typeface="Paytone One"/>
              </a:rPr>
              <a:t>Cấu</a:t>
            </a:r>
            <a:r>
              <a:rPr lang="vi-VN" sz="6000" b="1" dirty="0">
                <a:solidFill>
                  <a:srgbClr val="FF0000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FF0000"/>
                </a:solidFill>
                <a:latin typeface="+mj-lt"/>
                <a:sym typeface="Paytone One"/>
              </a:rPr>
              <a:t>trúc</a:t>
            </a:r>
            <a:r>
              <a:rPr lang="vi-VN" sz="6000" b="1" dirty="0">
                <a:solidFill>
                  <a:srgbClr val="FF0000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FF0000"/>
                </a:solidFill>
                <a:latin typeface="+mj-lt"/>
                <a:sym typeface="Paytone One"/>
              </a:rPr>
              <a:t>tuần</a:t>
            </a:r>
            <a:r>
              <a:rPr lang="vi-VN" sz="6000" b="1" dirty="0">
                <a:solidFill>
                  <a:srgbClr val="FF0000"/>
                </a:solidFill>
                <a:latin typeface="+mj-lt"/>
                <a:sym typeface="Paytone One"/>
              </a:rPr>
              <a:t> </a:t>
            </a:r>
            <a:r>
              <a:rPr lang="vi-VN" sz="6000" b="1" dirty="0" err="1">
                <a:solidFill>
                  <a:srgbClr val="FF0000"/>
                </a:solidFill>
                <a:latin typeface="+mj-lt"/>
                <a:sym typeface="Paytone One"/>
              </a:rPr>
              <a:t>tự</a:t>
            </a:r>
            <a:endParaRPr sz="60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36" name="Google Shape;336;p2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0"/>
            <a:ext cx="2504935" cy="224856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1"/>
          <p:cNvSpPr txBox="1"/>
          <p:nvPr/>
        </p:nvSpPr>
        <p:spPr>
          <a:xfrm>
            <a:off x="927741" y="4048176"/>
            <a:ext cx="8378490" cy="57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ãy sắp xếp các lệnh sau theo thứ tự đúng để được chương trình thực hiện ý tưởng: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Nhân vật mèo xuất hiện trên sân khấu, di chuyển 100 bước và nói "Xin chào!" trong 3 giây.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Mèo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kêu meo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vui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vi-VN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767983" y="3161218"/>
            <a:ext cx="2825580" cy="759433"/>
            <a:chOff x="10697" y="0"/>
            <a:chExt cx="1437577" cy="502095"/>
          </a:xfrm>
        </p:grpSpPr>
        <p:sp>
          <p:nvSpPr>
            <p:cNvPr id="35" name="Shape 652"/>
            <p:cNvSpPr/>
            <p:nvPr/>
          </p:nvSpPr>
          <p:spPr>
            <a:xfrm>
              <a:off x="10697" y="51707"/>
              <a:ext cx="1272959" cy="386995"/>
            </a:xfrm>
            <a:custGeom>
              <a:avLst/>
              <a:gdLst/>
              <a:ahLst/>
              <a:cxnLst/>
              <a:rect l="0" t="0" r="0" b="0"/>
              <a:pathLst>
                <a:path w="1272959" h="386995">
                  <a:moveTo>
                    <a:pt x="132334" y="0"/>
                  </a:moveTo>
                  <a:lnTo>
                    <a:pt x="1208164" y="0"/>
                  </a:lnTo>
                  <a:lnTo>
                    <a:pt x="1272959" y="260883"/>
                  </a:lnTo>
                  <a:lnTo>
                    <a:pt x="1204557" y="386995"/>
                  </a:lnTo>
                  <a:lnTo>
                    <a:pt x="11163" y="386995"/>
                  </a:lnTo>
                  <a:lnTo>
                    <a:pt x="10084" y="225158"/>
                  </a:lnTo>
                  <a:cubicBezTo>
                    <a:pt x="10084" y="225158"/>
                    <a:pt x="0" y="97727"/>
                    <a:pt x="30239" y="58636"/>
                  </a:cubicBezTo>
                  <a:cubicBezTo>
                    <a:pt x="73127" y="3201"/>
                    <a:pt x="132334" y="0"/>
                    <a:pt x="132334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CB47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654"/>
            <p:cNvSpPr/>
            <p:nvPr/>
          </p:nvSpPr>
          <p:spPr>
            <a:xfrm>
              <a:off x="935371" y="15395"/>
              <a:ext cx="512902" cy="486700"/>
            </a:xfrm>
            <a:custGeom>
              <a:avLst/>
              <a:gdLst/>
              <a:ahLst/>
              <a:cxnLst/>
              <a:rect l="0" t="0" r="0" b="0"/>
              <a:pathLst>
                <a:path w="512902" h="486700">
                  <a:moveTo>
                    <a:pt x="239562" y="2699"/>
                  </a:moveTo>
                  <a:cubicBezTo>
                    <a:pt x="257946" y="4318"/>
                    <a:pt x="275927" y="13299"/>
                    <a:pt x="288557" y="30516"/>
                  </a:cubicBezTo>
                  <a:lnTo>
                    <a:pt x="316738" y="68933"/>
                  </a:lnTo>
                  <a:cubicBezTo>
                    <a:pt x="330124" y="87157"/>
                    <a:pt x="351612" y="97635"/>
                    <a:pt x="374206" y="96962"/>
                  </a:cubicBezTo>
                  <a:lnTo>
                    <a:pt x="376098" y="96899"/>
                  </a:lnTo>
                  <a:lnTo>
                    <a:pt x="421818" y="95514"/>
                  </a:lnTo>
                  <a:cubicBezTo>
                    <a:pt x="478739" y="93800"/>
                    <a:pt x="512902" y="158087"/>
                    <a:pt x="479654" y="204328"/>
                  </a:cubicBezTo>
                  <a:lnTo>
                    <a:pt x="451828" y="243000"/>
                  </a:lnTo>
                  <a:cubicBezTo>
                    <a:pt x="438645" y="261351"/>
                    <a:pt x="435318" y="285011"/>
                    <a:pt x="442963" y="306309"/>
                  </a:cubicBezTo>
                  <a:lnTo>
                    <a:pt x="459029" y="351140"/>
                  </a:lnTo>
                  <a:cubicBezTo>
                    <a:pt x="478257" y="404734"/>
                    <a:pt x="427660" y="457122"/>
                    <a:pt x="373444" y="439786"/>
                  </a:cubicBezTo>
                  <a:lnTo>
                    <a:pt x="328054" y="425269"/>
                  </a:lnTo>
                  <a:cubicBezTo>
                    <a:pt x="306527" y="418374"/>
                    <a:pt x="282969" y="422526"/>
                    <a:pt x="265100" y="436370"/>
                  </a:cubicBezTo>
                  <a:lnTo>
                    <a:pt x="227406" y="465541"/>
                  </a:lnTo>
                  <a:cubicBezTo>
                    <a:pt x="200050" y="486700"/>
                    <a:pt x="165164" y="483220"/>
                    <a:pt x="141935" y="464462"/>
                  </a:cubicBezTo>
                  <a:cubicBezTo>
                    <a:pt x="126924" y="452346"/>
                    <a:pt x="116777" y="433855"/>
                    <a:pt x="116662" y="411503"/>
                  </a:cubicBezTo>
                  <a:lnTo>
                    <a:pt x="116434" y="363878"/>
                  </a:lnTo>
                  <a:cubicBezTo>
                    <a:pt x="116332" y="341259"/>
                    <a:pt x="105105" y="320165"/>
                    <a:pt x="86436" y="307427"/>
                  </a:cubicBezTo>
                  <a:lnTo>
                    <a:pt x="47066" y="280604"/>
                  </a:lnTo>
                  <a:cubicBezTo>
                    <a:pt x="0" y="248524"/>
                    <a:pt x="10122" y="176426"/>
                    <a:pt x="64199" y="158583"/>
                  </a:cubicBezTo>
                  <a:lnTo>
                    <a:pt x="109449" y="143647"/>
                  </a:lnTo>
                  <a:cubicBezTo>
                    <a:pt x="130899" y="136561"/>
                    <a:pt x="147511" y="119352"/>
                    <a:pt x="153848" y="97661"/>
                  </a:cubicBezTo>
                  <a:lnTo>
                    <a:pt x="167196" y="51915"/>
                  </a:lnTo>
                  <a:cubicBezTo>
                    <a:pt x="177165" y="17752"/>
                    <a:pt x="208923" y="0"/>
                    <a:pt x="239562" y="269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A70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655"/>
            <p:cNvSpPr/>
            <p:nvPr/>
          </p:nvSpPr>
          <p:spPr>
            <a:xfrm>
              <a:off x="935371" y="0"/>
              <a:ext cx="512902" cy="502095"/>
            </a:xfrm>
            <a:custGeom>
              <a:avLst/>
              <a:gdLst/>
              <a:ahLst/>
              <a:cxnLst/>
              <a:rect l="0" t="0" r="0" b="0"/>
              <a:pathLst>
                <a:path w="512902" h="502095">
                  <a:moveTo>
                    <a:pt x="479654" y="219723"/>
                  </a:moveTo>
                  <a:lnTo>
                    <a:pt x="451828" y="258394"/>
                  </a:lnTo>
                  <a:cubicBezTo>
                    <a:pt x="438645" y="276746"/>
                    <a:pt x="435318" y="300406"/>
                    <a:pt x="442963" y="321704"/>
                  </a:cubicBezTo>
                  <a:lnTo>
                    <a:pt x="459029" y="366535"/>
                  </a:lnTo>
                  <a:cubicBezTo>
                    <a:pt x="478257" y="420129"/>
                    <a:pt x="427660" y="472517"/>
                    <a:pt x="373444" y="455180"/>
                  </a:cubicBezTo>
                  <a:lnTo>
                    <a:pt x="328054" y="440664"/>
                  </a:lnTo>
                  <a:cubicBezTo>
                    <a:pt x="306527" y="433769"/>
                    <a:pt x="282969" y="437921"/>
                    <a:pt x="265100" y="451764"/>
                  </a:cubicBezTo>
                  <a:lnTo>
                    <a:pt x="227406" y="480936"/>
                  </a:lnTo>
                  <a:cubicBezTo>
                    <a:pt x="200050" y="502095"/>
                    <a:pt x="165164" y="498615"/>
                    <a:pt x="141935" y="479856"/>
                  </a:cubicBezTo>
                  <a:cubicBezTo>
                    <a:pt x="126924" y="467741"/>
                    <a:pt x="116777" y="449250"/>
                    <a:pt x="116662" y="426898"/>
                  </a:cubicBezTo>
                  <a:lnTo>
                    <a:pt x="116434" y="379273"/>
                  </a:lnTo>
                  <a:cubicBezTo>
                    <a:pt x="116332" y="356654"/>
                    <a:pt x="105105" y="335559"/>
                    <a:pt x="86436" y="322821"/>
                  </a:cubicBezTo>
                  <a:lnTo>
                    <a:pt x="47066" y="295999"/>
                  </a:lnTo>
                  <a:cubicBezTo>
                    <a:pt x="0" y="263919"/>
                    <a:pt x="10122" y="191821"/>
                    <a:pt x="64199" y="173977"/>
                  </a:cubicBezTo>
                  <a:lnTo>
                    <a:pt x="109449" y="159042"/>
                  </a:lnTo>
                  <a:cubicBezTo>
                    <a:pt x="130899" y="151955"/>
                    <a:pt x="147511" y="134747"/>
                    <a:pt x="153848" y="113056"/>
                  </a:cubicBezTo>
                  <a:lnTo>
                    <a:pt x="167196" y="67310"/>
                  </a:lnTo>
                  <a:cubicBezTo>
                    <a:pt x="183147" y="12649"/>
                    <a:pt x="254876" y="0"/>
                    <a:pt x="288557" y="45910"/>
                  </a:cubicBezTo>
                  <a:lnTo>
                    <a:pt x="316738" y="84328"/>
                  </a:lnTo>
                  <a:cubicBezTo>
                    <a:pt x="330124" y="102552"/>
                    <a:pt x="351612" y="113030"/>
                    <a:pt x="374206" y="112357"/>
                  </a:cubicBezTo>
                  <a:lnTo>
                    <a:pt x="376098" y="112294"/>
                  </a:lnTo>
                  <a:lnTo>
                    <a:pt x="421818" y="110909"/>
                  </a:lnTo>
                  <a:cubicBezTo>
                    <a:pt x="478739" y="109195"/>
                    <a:pt x="512902" y="173482"/>
                    <a:pt x="479654" y="219723"/>
                  </a:cubicBezTo>
                  <a:close/>
                </a:path>
              </a:pathLst>
            </a:custGeom>
            <a:ln w="1585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Shape 657"/>
            <p:cNvSpPr/>
            <p:nvPr/>
          </p:nvSpPr>
          <p:spPr>
            <a:xfrm>
              <a:off x="1077307" y="109195"/>
              <a:ext cx="370967" cy="392900"/>
            </a:xfrm>
            <a:custGeom>
              <a:avLst/>
              <a:gdLst/>
              <a:ahLst/>
              <a:cxnLst/>
              <a:rect l="0" t="0" r="0" b="0"/>
              <a:pathLst>
                <a:path w="370967" h="392900">
                  <a:moveTo>
                    <a:pt x="279883" y="1715"/>
                  </a:moveTo>
                  <a:cubicBezTo>
                    <a:pt x="336804" y="0"/>
                    <a:pt x="370967" y="64288"/>
                    <a:pt x="337718" y="110528"/>
                  </a:cubicBezTo>
                  <a:lnTo>
                    <a:pt x="309893" y="149200"/>
                  </a:lnTo>
                  <a:cubicBezTo>
                    <a:pt x="296710" y="167551"/>
                    <a:pt x="293383" y="191211"/>
                    <a:pt x="301028" y="212509"/>
                  </a:cubicBezTo>
                  <a:lnTo>
                    <a:pt x="317094" y="257340"/>
                  </a:lnTo>
                  <a:cubicBezTo>
                    <a:pt x="336321" y="310935"/>
                    <a:pt x="285725" y="363322"/>
                    <a:pt x="231508" y="345986"/>
                  </a:cubicBezTo>
                  <a:lnTo>
                    <a:pt x="186118" y="331470"/>
                  </a:lnTo>
                  <a:cubicBezTo>
                    <a:pt x="164592" y="324574"/>
                    <a:pt x="141033" y="328726"/>
                    <a:pt x="123165" y="342570"/>
                  </a:cubicBezTo>
                  <a:lnTo>
                    <a:pt x="85471" y="371742"/>
                  </a:lnTo>
                  <a:cubicBezTo>
                    <a:pt x="58115" y="392900"/>
                    <a:pt x="23228" y="389420"/>
                    <a:pt x="0" y="370662"/>
                  </a:cubicBezTo>
                  <a:cubicBezTo>
                    <a:pt x="63230" y="341314"/>
                    <a:pt x="200572" y="258526"/>
                    <a:pt x="229121" y="83748"/>
                  </a:cubicBezTo>
                  <a:lnTo>
                    <a:pt x="234162" y="3102"/>
                  </a:lnTo>
                  <a:lnTo>
                    <a:pt x="234184" y="3098"/>
                  </a:lnTo>
                  <a:lnTo>
                    <a:pt x="279883" y="171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DBA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696191" y="3280990"/>
            <a:ext cx="3954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14514" y="3318075"/>
            <a:ext cx="50454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</a:t>
            </a:r>
            <a:r>
              <a:rPr lang="vi-VN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"Xin </a:t>
            </a:r>
            <a:r>
              <a:rPr lang="vi-VN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vi-VN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!"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Google Shape;338;p21"/>
          <p:cNvSpPr txBox="1"/>
          <p:nvPr/>
        </p:nvSpPr>
        <p:spPr>
          <a:xfrm>
            <a:off x="11811909" y="8552061"/>
            <a:ext cx="4872576" cy="1113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b="1" dirty="0">
                <a:solidFill>
                  <a:srgbClr val="FF0000"/>
                </a:solidFill>
                <a:latin typeface="+mj-lt"/>
              </a:rPr>
              <a:t>d – c – e – b – a </a:t>
            </a:r>
            <a:endParaRPr sz="54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312" y="3624822"/>
            <a:ext cx="8089008" cy="5078011"/>
          </a:xfrm>
          <a:prstGeom prst="rect">
            <a:avLst/>
          </a:prstGeom>
        </p:spPr>
      </p:pic>
      <p:pic>
        <p:nvPicPr>
          <p:cNvPr id="2" name="1 Minute Timer with Music for Kids! Countdown Videos HD!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41435" y="0"/>
            <a:ext cx="3086100" cy="1940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26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33"/>
          <p:cNvGrpSpPr/>
          <p:nvPr/>
        </p:nvGrpSpPr>
        <p:grpSpPr>
          <a:xfrm>
            <a:off x="558800" y="49306"/>
            <a:ext cx="17544871" cy="9647599"/>
            <a:chOff x="0" y="-144661"/>
            <a:chExt cx="23393161" cy="12863465"/>
          </a:xfrm>
        </p:grpSpPr>
        <p:grpSp>
          <p:nvGrpSpPr>
            <p:cNvPr id="644" name="Google Shape;644;p33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645" name="Google Shape;645;p33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" name="Google Shape;646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647" name="Google Shape;647;p33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648" name="Google Shape;648;p33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49" name="Google Shape;649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sp>
        <p:nvSpPr>
          <p:cNvPr id="64" name="TextBox 63"/>
          <p:cNvSpPr txBox="1"/>
          <p:nvPr/>
        </p:nvSpPr>
        <p:spPr>
          <a:xfrm>
            <a:off x="1076489" y="949380"/>
            <a:ext cx="144529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Google Shape;338;p21"/>
          <p:cNvSpPr txBox="1"/>
          <p:nvPr/>
        </p:nvSpPr>
        <p:spPr>
          <a:xfrm>
            <a:off x="11110192" y="8295143"/>
            <a:ext cx="6201728" cy="659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 73. Chương trinh “Xin </a:t>
            </a:r>
            <a:r>
              <a:rPr lang="vi-VN" sz="3200" b="1" dirty="0" err="1">
                <a:solidFill>
                  <a:srgbClr val="FF0000"/>
                </a:solidFill>
                <a:latin typeface="+mj-lt"/>
              </a:rPr>
              <a:t>chào</a:t>
            </a:r>
            <a:r>
              <a:rPr lang="vi-VN" sz="3200" b="1" dirty="0">
                <a:solidFill>
                  <a:srgbClr val="FF0000"/>
                </a:solidFill>
                <a:latin typeface="+mj-lt"/>
              </a:rPr>
              <a:t>!”</a:t>
            </a:r>
            <a:endParaRPr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23427" y="4430689"/>
            <a:ext cx="95590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800" dirty="0">
                <a:latin typeface="+mj-lt"/>
              </a:rPr>
              <a:t>Sau khi </a:t>
            </a:r>
            <a:r>
              <a:rPr lang="vi-VN" sz="4800" dirty="0" err="1">
                <a:latin typeface="+mj-lt"/>
              </a:rPr>
              <a:t>sắp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xếp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các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lệnh</a:t>
            </a:r>
            <a:r>
              <a:rPr lang="vi-VN" sz="4800" dirty="0">
                <a:latin typeface="+mj-lt"/>
              </a:rPr>
              <a:t> ở </a:t>
            </a:r>
            <a:r>
              <a:rPr lang="vi-VN" sz="4800" dirty="0" err="1">
                <a:latin typeface="+mj-lt"/>
              </a:rPr>
              <a:t>Hoạt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động</a:t>
            </a:r>
            <a:r>
              <a:rPr lang="vi-VN" sz="4800" dirty="0">
                <a:latin typeface="+mj-lt"/>
              </a:rPr>
              <a:t>, em </a:t>
            </a:r>
            <a:r>
              <a:rPr lang="vi-VN" sz="4800" dirty="0" err="1">
                <a:latin typeface="+mj-lt"/>
              </a:rPr>
              <a:t>được</a:t>
            </a:r>
            <a:r>
              <a:rPr lang="vi-VN" sz="4800" dirty="0">
                <a:latin typeface="+mj-lt"/>
              </a:rPr>
              <a:t> như </a:t>
            </a:r>
            <a:r>
              <a:rPr lang="vi-VN" sz="4800" dirty="0" err="1">
                <a:latin typeface="+mj-lt"/>
              </a:rPr>
              <a:t>Hình</a:t>
            </a:r>
            <a:r>
              <a:rPr lang="vi-VN" sz="4800" dirty="0">
                <a:latin typeface="+mj-lt"/>
              </a:rPr>
              <a:t> 73. </a:t>
            </a:r>
            <a:r>
              <a:rPr lang="vi-VN" sz="4800" dirty="0" err="1">
                <a:latin typeface="+mj-lt"/>
              </a:rPr>
              <a:t>Các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lệnh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của</a:t>
            </a:r>
            <a:r>
              <a:rPr lang="vi-VN" sz="4800" dirty="0">
                <a:latin typeface="+mj-lt"/>
              </a:rPr>
              <a:t> chương </a:t>
            </a:r>
            <a:r>
              <a:rPr lang="vi-VN" sz="4800" dirty="0" err="1">
                <a:latin typeface="+mj-lt"/>
              </a:rPr>
              <a:t>trình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này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được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thực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hiện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lần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lượt</a:t>
            </a:r>
            <a:r>
              <a:rPr lang="vi-VN" sz="4800" dirty="0">
                <a:latin typeface="+mj-lt"/>
              </a:rPr>
              <a:t> theo </a:t>
            </a:r>
            <a:r>
              <a:rPr lang="vi-VN" sz="4800" dirty="0" err="1">
                <a:latin typeface="+mj-lt"/>
              </a:rPr>
              <a:t>thứ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tự</a:t>
            </a:r>
            <a:r>
              <a:rPr lang="vi-VN" sz="4800" dirty="0">
                <a:latin typeface="+mj-lt"/>
              </a:rPr>
              <a:t>. Chương </a:t>
            </a:r>
            <a:r>
              <a:rPr lang="vi-VN" sz="4800" dirty="0" err="1">
                <a:latin typeface="+mj-lt"/>
              </a:rPr>
              <a:t>trình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này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được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gọi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là</a:t>
            </a:r>
            <a:r>
              <a:rPr lang="vi-VN" sz="4800" dirty="0">
                <a:latin typeface="+mj-lt"/>
              </a:rPr>
              <a:t> chương </a:t>
            </a:r>
            <a:r>
              <a:rPr lang="vi-VN" sz="4800" dirty="0" err="1">
                <a:latin typeface="+mj-lt"/>
              </a:rPr>
              <a:t>trình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có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cấu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trúc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tuần</a:t>
            </a:r>
            <a:r>
              <a:rPr lang="vi-VN" sz="4800" dirty="0">
                <a:latin typeface="+mj-lt"/>
              </a:rPr>
              <a:t> </a:t>
            </a:r>
            <a:r>
              <a:rPr lang="vi-VN" sz="4800" dirty="0" err="1">
                <a:latin typeface="+mj-lt"/>
              </a:rPr>
              <a:t>tự</a:t>
            </a:r>
            <a:r>
              <a:rPr lang="vi-VN" sz="4800" dirty="0">
                <a:latin typeface="+mj-lt"/>
              </a:rPr>
              <a:t>. </a:t>
            </a:r>
            <a:endParaRPr lang="en-US" sz="48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0192" y="2565401"/>
            <a:ext cx="6695208" cy="5593198"/>
          </a:xfrm>
          <a:prstGeom prst="rect">
            <a:avLst/>
          </a:prstGeom>
        </p:spPr>
      </p:pic>
      <p:pic>
        <p:nvPicPr>
          <p:cNvPr id="14" name="Google Shape;121;p1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15481167" y="412313"/>
            <a:ext cx="2464332" cy="1691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A6CB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24"/>
          <p:cNvGrpSpPr/>
          <p:nvPr/>
        </p:nvGrpSpPr>
        <p:grpSpPr>
          <a:xfrm>
            <a:off x="387343" y="229287"/>
            <a:ext cx="17544871" cy="9683764"/>
            <a:chOff x="0" y="-38100"/>
            <a:chExt cx="4620871" cy="2550456"/>
          </a:xfrm>
        </p:grpSpPr>
        <p:sp>
          <p:nvSpPr>
            <p:cNvPr id="400" name="Google Shape;400;p2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1" name="Google Shape;401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02" name="Google Shape;402;p24"/>
          <p:cNvGrpSpPr/>
          <p:nvPr/>
        </p:nvGrpSpPr>
        <p:grpSpPr>
          <a:xfrm>
            <a:off x="451354" y="290915"/>
            <a:ext cx="17416848" cy="9560509"/>
            <a:chOff x="0" y="-38100"/>
            <a:chExt cx="4587153" cy="2517994"/>
          </a:xfrm>
        </p:grpSpPr>
        <p:sp>
          <p:nvSpPr>
            <p:cNvPr id="403" name="Google Shape;403;p2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ABE7F5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4" name="Google Shape;404;p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405" name="Google Shape;405;p2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2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67252" y="5869441"/>
            <a:ext cx="1923329" cy="41479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Group 18"/>
          <p:cNvGrpSpPr/>
          <p:nvPr/>
        </p:nvGrpSpPr>
        <p:grpSpPr>
          <a:xfrm>
            <a:off x="877687" y="347835"/>
            <a:ext cx="17118538" cy="5310159"/>
            <a:chOff x="487611" y="132261"/>
            <a:chExt cx="5267072" cy="1005338"/>
          </a:xfrm>
        </p:grpSpPr>
        <p:sp>
          <p:nvSpPr>
            <p:cNvPr id="20" name="Shape 97894"/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Shape 1030"/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2400"/>
            </a:p>
          </p:txBody>
        </p:sp>
        <p:sp>
          <p:nvSpPr>
            <p:cNvPr id="22" name="Shape 1031"/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Shape 1032"/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Shape 1033"/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Shape 1034"/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1035"/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1036"/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1037"/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1038"/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1039"/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Shape 1040"/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1041"/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Shape 1042"/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Shape 1043"/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Shape 1044"/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1045"/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1046"/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277961" y="839972"/>
            <a:ext cx="1362935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Trong chương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Google Shape;122;p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5636759" y="6820103"/>
            <a:ext cx="2025739" cy="3057428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39" name="Google Shape;121;p1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 flipH="1">
            <a:off x="14637382" y="503352"/>
            <a:ext cx="2916356" cy="2348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UUID" val="{8A5494FE-5C25-4DA9-8B3B-2116C794FF44}"/>
  <p:tag name="ISPRING_RESOURCE_FOLDER" val="D:\GIAO AN SÁCH KNTTCS 5\BAI 10 - 16 TIN KET NOI\Bài10_TinHoc5_Tiet 1\"/>
  <p:tag name="ISPRING_PRESENTATION_PATH" val="D:\GIAO AN SÁCH KNTTCS 5\BAI 10 - 16 TIN KET NOI\Bài10_TinHoc5_Tiet 1.pptx"/>
  <p:tag name="ISPRING_PROJECT_VERSION" val="9.3"/>
  <p:tag name="ISPRING_PROJECT_FOLDER_UPDATED" val="1"/>
  <p:tag name="ISPRING_SCREEN_RECS_UPDATED" val="D:\GIAO AN SÁCH KNTTCS 5\BAI 10 - 16 TIN KET NOI\Bài10_TinHoc5_Tiet 1\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GIẢNG VIÊN">
      <a:dk1>
        <a:srgbClr val="2759AD"/>
      </a:dk1>
      <a:lt1>
        <a:sysClr val="window" lastClr="FFFFFF"/>
      </a:lt1>
      <a:dk2>
        <a:srgbClr val="1D4E89"/>
      </a:dk2>
      <a:lt2>
        <a:srgbClr val="E7E6E6"/>
      </a:lt2>
      <a:accent1>
        <a:srgbClr val="2759AD"/>
      </a:accent1>
      <a:accent2>
        <a:srgbClr val="F27123"/>
      </a:accent2>
      <a:accent3>
        <a:srgbClr val="51B74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giangvien">
      <a:majorFont>
        <a:latin typeface=".ProTeacher03 Roboto Bold"/>
        <a:ea typeface=""/>
        <a:cs typeface=""/>
      </a:majorFont>
      <a:minorFont>
        <a:latin typeface=".ProTeacher03 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2097</Words>
  <Application>WPS Presentation</Application>
  <PresentationFormat>Custom</PresentationFormat>
  <Paragraphs>75</Paragraphs>
  <Slides>14</Slides>
  <Notes>4</Notes>
  <HiddenSlides>0</HiddenSlides>
  <MMClips>11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35" baseType="lpstr">
      <vt:lpstr>Arial</vt:lpstr>
      <vt:lpstr>SimSun</vt:lpstr>
      <vt:lpstr>Wingdings</vt:lpstr>
      <vt:lpstr>Arial</vt:lpstr>
      <vt:lpstr>Calibri</vt:lpstr>
      <vt:lpstr>Times New Roman</vt:lpstr>
      <vt:lpstr>Times New Roman</vt:lpstr>
      <vt:lpstr>Paytone One</vt:lpstr>
      <vt:lpstr>Verdana</vt:lpstr>
      <vt:lpstr>#9Slide02 Noi dung rat dai</vt:lpstr>
      <vt:lpstr>Wide Latin</vt:lpstr>
      <vt:lpstr>Tahoma</vt:lpstr>
      <vt:lpstr>等线</vt:lpstr>
      <vt:lpstr>Lato</vt:lpstr>
      <vt:lpstr>等线</vt:lpstr>
      <vt:lpstr>.ProTeacher03 Roboto Condensed</vt:lpstr>
      <vt:lpstr>Microsoft YaHei</vt:lpstr>
      <vt:lpstr>Arial Unicode MS</vt:lpstr>
      <vt:lpstr>.ProTeacher03 Roboto Bold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DELL</cp:lastModifiedBy>
  <cp:revision>42</cp:revision>
  <dcterms:created xsi:type="dcterms:W3CDTF">2026-05-20T08:24:10Z</dcterms:created>
  <dcterms:modified xsi:type="dcterms:W3CDTF">2026-05-20T08:24:27Z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D850955B31A04DE88DFF951FB7BDAAC3_12</vt:lpwstr>
  </property>
  <property fmtid="{D5CDD505-2E9C-101B-9397-08002B2CF9AE}" pid="3" name="KSOProductBuildVer">
    <vt:lpwstr>1033-12.1.0.26372</vt:lpwstr>
  </property>
</Properties>
</file>